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56"/>
  </p:notesMasterIdLst>
  <p:sldIdLst>
    <p:sldId id="488" r:id="rId2"/>
    <p:sldId id="489" r:id="rId3"/>
    <p:sldId id="536" r:id="rId4"/>
    <p:sldId id="490" r:id="rId5"/>
    <p:sldId id="491" r:id="rId6"/>
    <p:sldId id="492" r:id="rId7"/>
    <p:sldId id="493" r:id="rId8"/>
    <p:sldId id="494" r:id="rId9"/>
    <p:sldId id="495" r:id="rId10"/>
    <p:sldId id="496" r:id="rId11"/>
    <p:sldId id="535" r:id="rId12"/>
    <p:sldId id="537" r:id="rId13"/>
    <p:sldId id="538" r:id="rId14"/>
    <p:sldId id="497" r:id="rId15"/>
    <p:sldId id="498" r:id="rId16"/>
    <p:sldId id="499" r:id="rId17"/>
    <p:sldId id="500" r:id="rId18"/>
    <p:sldId id="501" r:id="rId19"/>
    <p:sldId id="511" r:id="rId20"/>
    <p:sldId id="539" r:id="rId21"/>
    <p:sldId id="512" r:id="rId22"/>
    <p:sldId id="513" r:id="rId23"/>
    <p:sldId id="540" r:id="rId24"/>
    <p:sldId id="541" r:id="rId25"/>
    <p:sldId id="514" r:id="rId26"/>
    <p:sldId id="515" r:id="rId27"/>
    <p:sldId id="516" r:id="rId28"/>
    <p:sldId id="517" r:id="rId29"/>
    <p:sldId id="518" r:id="rId30"/>
    <p:sldId id="519" r:id="rId31"/>
    <p:sldId id="507" r:id="rId32"/>
    <p:sldId id="508" r:id="rId33"/>
    <p:sldId id="510" r:id="rId34"/>
    <p:sldId id="509" r:id="rId35"/>
    <p:sldId id="502" r:id="rId36"/>
    <p:sldId id="504" r:id="rId37"/>
    <p:sldId id="503" r:id="rId38"/>
    <p:sldId id="506" r:id="rId39"/>
    <p:sldId id="505" r:id="rId40"/>
    <p:sldId id="531" r:id="rId41"/>
    <p:sldId id="534" r:id="rId42"/>
    <p:sldId id="526" r:id="rId43"/>
    <p:sldId id="527" r:id="rId44"/>
    <p:sldId id="369" r:id="rId45"/>
    <p:sldId id="520" r:id="rId46"/>
    <p:sldId id="528" r:id="rId47"/>
    <p:sldId id="529" r:id="rId48"/>
    <p:sldId id="530" r:id="rId49"/>
    <p:sldId id="522" r:id="rId50"/>
    <p:sldId id="532" r:id="rId51"/>
    <p:sldId id="533" r:id="rId52"/>
    <p:sldId id="523" r:id="rId53"/>
    <p:sldId id="542" r:id="rId54"/>
    <p:sldId id="525"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6" autoAdjust="0"/>
    <p:restoredTop sz="75178" autoAdjust="0"/>
  </p:normalViewPr>
  <p:slideViewPr>
    <p:cSldViewPr snapToGrid="0">
      <p:cViewPr varScale="1">
        <p:scale>
          <a:sx n="64" d="100"/>
          <a:sy n="64" d="100"/>
        </p:scale>
        <p:origin x="1320"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9ED85E-CBBF-4F6B-ABEB-9794342CFB54}" type="datetimeFigureOut">
              <a:rPr lang="en-US" smtClean="0"/>
              <a:t>10/7/2019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8000AA-DE3A-40C6-9DE2-28A8CEA8B9B3}" type="slidenum">
              <a:rPr lang="en-US" smtClean="0"/>
              <a:t>‹#›</a:t>
            </a:fld>
            <a:endParaRPr lang="en-US" dirty="0"/>
          </a:p>
        </p:txBody>
      </p:sp>
    </p:spTree>
    <p:extLst>
      <p:ext uri="{BB962C8B-B14F-4D97-AF65-F5344CB8AC3E}">
        <p14:creationId xmlns:p14="http://schemas.microsoft.com/office/powerpoint/2010/main" val="24617353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agile.strasbourg.4js.com/jira/browse/GRE-777"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8000AA-DE3A-40C6-9DE2-28A8CEA8B9B3}" type="slidenum">
              <a:rPr lang="en-US" smtClean="0"/>
              <a:t>1</a:t>
            </a:fld>
            <a:endParaRPr lang="en-US" dirty="0"/>
          </a:p>
        </p:txBody>
      </p:sp>
    </p:spTree>
    <p:extLst>
      <p:ext uri="{BB962C8B-B14F-4D97-AF65-F5344CB8AC3E}">
        <p14:creationId xmlns:p14="http://schemas.microsoft.com/office/powerpoint/2010/main" val="13882071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10</a:t>
            </a:fld>
            <a:endParaRPr lang="en-US" dirty="0"/>
          </a:p>
        </p:txBody>
      </p:sp>
    </p:spTree>
    <p:extLst>
      <p:ext uri="{BB962C8B-B14F-4D97-AF65-F5344CB8AC3E}">
        <p14:creationId xmlns:p14="http://schemas.microsoft.com/office/powerpoint/2010/main" val="3667116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As the report is processed through various filters on its path from the DVM to the final report output, the GRE creates XML output files. You can use these files to perform operations on the intermediary data, for example, to produce charts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In my opinion this feature is useful for anyone wanting to process the output of a report with other tools. </a:t>
            </a:r>
            <a:br>
              <a:rPr lang="en-US" sz="2000" dirty="0"/>
            </a:br>
            <a:r>
              <a:rPr lang="en-US" sz="2000" dirty="0"/>
              <a:t>It also gives great insight on the inner workings of the pipe (how things are transformed from one format to another). For example the "Document Model XML" for OrderReport is very interesting. If you run the OrderReport.4rp you will see only the variables that are used in the report as a data stream. If you run one of the charts then it may be surprising how few variables are actually used to render the charts.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r>
              <a:rPr lang="en-US" sz="1200" b="0" i="0" kern="1200" dirty="0">
                <a:solidFill>
                  <a:schemeClr val="tx1"/>
                </a:solidFill>
                <a:effectLst/>
                <a:latin typeface="+mn-lt"/>
                <a:ea typeface="+mn-ea"/>
                <a:cs typeface="+mn-cs"/>
              </a:rPr>
              <a:t>Input XML: The XML as provided by the 4gl application. The Input XML file is identical to the files obtained by callingfgl_report_createProcessLevelDataFile() or fgl_report_setProcessLevelDataFile()</a:t>
            </a:r>
          </a:p>
          <a:p>
            <a:r>
              <a:rPr lang="en-US" sz="1200" b="0" i="0" kern="1200" dirty="0">
                <a:solidFill>
                  <a:schemeClr val="tx1"/>
                </a:solidFill>
                <a:effectLst/>
                <a:latin typeface="+mn-lt"/>
                <a:ea typeface="+mn-ea"/>
                <a:cs typeface="+mn-cs"/>
              </a:rPr>
              <a:t>PXML: A document in the Genero Report Writer PXML Expression language.</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have a look at OrderReport demo</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11</a:t>
            </a:fld>
            <a:endParaRPr lang="en-US" dirty="0"/>
          </a:p>
        </p:txBody>
      </p:sp>
    </p:spTree>
    <p:extLst>
      <p:ext uri="{BB962C8B-B14F-4D97-AF65-F5344CB8AC3E}">
        <p14:creationId xmlns:p14="http://schemas.microsoft.com/office/powerpoint/2010/main" val="1141138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D8000AA-DE3A-40C6-9DE2-28A8CEA8B9B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42674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Add a new date format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D8000AA-DE3A-40C6-9DE2-28A8CEA8B9B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86951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In the past complex process if one wanted to display richtext from GDC in an HTMLBOX. Now we provide a way that works without quirks for both GDC and GBC. But we are not attempting to write a Browser (that is an impossibly large task for us). Over time I expect the RICHTEXTBOX to get  more capable (for the moment it doesn't even support TABLE) but it will never be Chrome or Firefox compatible.</a:t>
            </a:r>
          </a:p>
        </p:txBody>
      </p:sp>
      <p:sp>
        <p:nvSpPr>
          <p:cNvPr id="4" name="Slide Number Placeholder 3"/>
          <p:cNvSpPr>
            <a:spLocks noGrp="1"/>
          </p:cNvSpPr>
          <p:nvPr>
            <p:ph type="sldNum" sz="quarter" idx="5"/>
          </p:nvPr>
        </p:nvSpPr>
        <p:spPr/>
        <p:txBody>
          <a:bodyPr/>
          <a:lstStyle/>
          <a:p>
            <a:fld id="{ED8000AA-DE3A-40C6-9DE2-28A8CEA8B9B3}" type="slidenum">
              <a:rPr lang="en-US" smtClean="0"/>
              <a:t>14</a:t>
            </a:fld>
            <a:endParaRPr lang="en-US" dirty="0"/>
          </a:p>
        </p:txBody>
      </p:sp>
    </p:spTree>
    <p:extLst>
      <p:ext uri="{BB962C8B-B14F-4D97-AF65-F5344CB8AC3E}">
        <p14:creationId xmlns:p14="http://schemas.microsoft.com/office/powerpoint/2010/main" val="33090379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A property of the Rich Text Box is that it will propagate if the content goes across a page break,  something that the existing HTML box does not.</a:t>
            </a:r>
          </a:p>
        </p:txBody>
      </p:sp>
      <p:sp>
        <p:nvSpPr>
          <p:cNvPr id="4" name="Slide Number Placeholder 3"/>
          <p:cNvSpPr>
            <a:spLocks noGrp="1"/>
          </p:cNvSpPr>
          <p:nvPr>
            <p:ph type="sldNum" sz="quarter" idx="5"/>
          </p:nvPr>
        </p:nvSpPr>
        <p:spPr/>
        <p:txBody>
          <a:bodyPr/>
          <a:lstStyle/>
          <a:p>
            <a:fld id="{ED8000AA-DE3A-40C6-9DE2-28A8CEA8B9B3}" type="slidenum">
              <a:rPr lang="en-US" smtClean="0"/>
              <a:t>15</a:t>
            </a:fld>
            <a:endParaRPr lang="en-US" dirty="0"/>
          </a:p>
        </p:txBody>
      </p:sp>
    </p:spTree>
    <p:extLst>
      <p:ext uri="{BB962C8B-B14F-4D97-AF65-F5344CB8AC3E}">
        <p14:creationId xmlns:p14="http://schemas.microsoft.com/office/powerpoint/2010/main" val="14913938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16</a:t>
            </a:fld>
            <a:endParaRPr lang="en-US" dirty="0"/>
          </a:p>
        </p:txBody>
      </p:sp>
    </p:spTree>
    <p:extLst>
      <p:ext uri="{BB962C8B-B14F-4D97-AF65-F5344CB8AC3E}">
        <p14:creationId xmlns:p14="http://schemas.microsoft.com/office/powerpoint/2010/main" val="9676176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17</a:t>
            </a:fld>
            <a:endParaRPr lang="en-US" dirty="0"/>
          </a:p>
        </p:txBody>
      </p:sp>
    </p:spTree>
    <p:extLst>
      <p:ext uri="{BB962C8B-B14F-4D97-AF65-F5344CB8AC3E}">
        <p14:creationId xmlns:p14="http://schemas.microsoft.com/office/powerpoint/2010/main" val="2710778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We are not attempting to write a Browser (that is an impossibly large task for us). </a:t>
            </a:r>
          </a:p>
          <a:p>
            <a:r>
              <a:rPr lang="en-US" sz="1050" dirty="0"/>
              <a:t>WIP: Over time I expect the RICHTEXTBOX to get  more capable (for the moment it doesn't even support TABLE) but it will never be Chrome or Firefox compatible.</a:t>
            </a:r>
          </a:p>
        </p:txBody>
      </p:sp>
      <p:sp>
        <p:nvSpPr>
          <p:cNvPr id="4" name="Slide Number Placeholder 3"/>
          <p:cNvSpPr>
            <a:spLocks noGrp="1"/>
          </p:cNvSpPr>
          <p:nvPr>
            <p:ph type="sldNum" sz="quarter" idx="5"/>
          </p:nvPr>
        </p:nvSpPr>
        <p:spPr/>
        <p:txBody>
          <a:bodyPr/>
          <a:lstStyle/>
          <a:p>
            <a:fld id="{ED8000AA-DE3A-40C6-9DE2-28A8CEA8B9B3}" type="slidenum">
              <a:rPr lang="en-US" smtClean="0"/>
              <a:t>18</a:t>
            </a:fld>
            <a:endParaRPr lang="en-US" dirty="0"/>
          </a:p>
        </p:txBody>
      </p:sp>
    </p:spTree>
    <p:extLst>
      <p:ext uri="{BB962C8B-B14F-4D97-AF65-F5344CB8AC3E}">
        <p14:creationId xmlns:p14="http://schemas.microsoft.com/office/powerpoint/2010/main" val="1335706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19</a:t>
            </a:fld>
            <a:endParaRPr lang="en-US" dirty="0"/>
          </a:p>
        </p:txBody>
      </p:sp>
    </p:spTree>
    <p:extLst>
      <p:ext uri="{BB962C8B-B14F-4D97-AF65-F5344CB8AC3E}">
        <p14:creationId xmlns:p14="http://schemas.microsoft.com/office/powerpoint/2010/main" val="34041696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a:p>
        </p:txBody>
      </p:sp>
      <p:sp>
        <p:nvSpPr>
          <p:cNvPr id="4" name="Slide Number Placeholder 3"/>
          <p:cNvSpPr>
            <a:spLocks noGrp="1"/>
          </p:cNvSpPr>
          <p:nvPr>
            <p:ph type="sldNum" sz="quarter" idx="5"/>
          </p:nvPr>
        </p:nvSpPr>
        <p:spPr/>
        <p:txBody>
          <a:bodyPr/>
          <a:lstStyle/>
          <a:p>
            <a:fld id="{ED8000AA-DE3A-40C6-9DE2-28A8CEA8B9B3}" type="slidenum">
              <a:rPr lang="en-US" smtClean="0"/>
              <a:t>2</a:t>
            </a:fld>
            <a:endParaRPr lang="en-US" dirty="0"/>
          </a:p>
        </p:txBody>
      </p:sp>
    </p:spTree>
    <p:extLst>
      <p:ext uri="{BB962C8B-B14F-4D97-AF65-F5344CB8AC3E}">
        <p14:creationId xmlns:p14="http://schemas.microsoft.com/office/powerpoint/2010/main" val="5459506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20</a:t>
            </a:fld>
            <a:endParaRPr lang="en-US" dirty="0"/>
          </a:p>
        </p:txBody>
      </p:sp>
    </p:spTree>
    <p:extLst>
      <p:ext uri="{BB962C8B-B14F-4D97-AF65-F5344CB8AC3E}">
        <p14:creationId xmlns:p14="http://schemas.microsoft.com/office/powerpoint/2010/main" val="29562820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21</a:t>
            </a:fld>
            <a:endParaRPr lang="en-US" dirty="0"/>
          </a:p>
        </p:txBody>
      </p:sp>
    </p:spTree>
    <p:extLst>
      <p:ext uri="{BB962C8B-B14F-4D97-AF65-F5344CB8AC3E}">
        <p14:creationId xmlns:p14="http://schemas.microsoft.com/office/powerpoint/2010/main" val="56331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Filter - Instead of sending a Raw XML DataStream with every available field, filter it so that only fields used in a report are sent.   This will lead to efficiencies if generating multiple reports from this data stream, or perhaps transmitting over a network.   (On Page 1 of the Wizard just select the fields you want)</a:t>
            </a:r>
          </a:p>
          <a:p>
            <a:br>
              <a:rPr lang="en-US" sz="2000" dirty="0"/>
            </a:br>
            <a:endParaRPr lang="en-US" sz="2000" dirty="0"/>
          </a:p>
          <a:p>
            <a:r>
              <a:rPr lang="en-US" sz="2000" dirty="0"/>
              <a:t>Duplicates  - Do you want to print a detail report with a summary page, or two charts of the same data.  Use the transformation process to duplicate the data in your raw XML data stream (On Page 1 of the Wizard, select the same group/field multiple times)</a:t>
            </a:r>
          </a:p>
          <a:p>
            <a:br>
              <a:rPr lang="en-US" sz="2000" dirty="0"/>
            </a:br>
            <a:endParaRPr lang="en-US" sz="2000" dirty="0"/>
          </a:p>
          <a:p>
            <a:r>
              <a:rPr lang="en-US" sz="2000" dirty="0"/>
              <a:t>Moving - If you print totals calculated from an AFTER GROUP you will know that you can currently only print these at the end of the group.  Using transformations you can take what was placed in a node from an AFTER GROUP, and copy it up to the equivalent node in the BEFORE GROUP.  This then enables you to Print totals on Page 1 of an Invoice, rather than the last page. (On Page 1 of the Wizard, use arrows on right hand side to move fields around)</a:t>
            </a:r>
          </a:p>
          <a:p>
            <a:br>
              <a:rPr lang="en-US" sz="2000" dirty="0"/>
            </a:br>
            <a:endParaRPr lang="en-US" sz="2000" dirty="0"/>
          </a:p>
          <a:p>
            <a:r>
              <a:rPr lang="en-US" sz="2000" dirty="0"/>
              <a:t>Reordering/Group - I have not figured this one out yet, but I hope it will solve the following problem.  If you have stock data, the Warehouse/Branch manager would like the report sorted and grouped by Warehouse/Branch, whilst the Product Manager would like the report sorted by Product Group/Product Code etc.  Currently this requires two hits of the database and two separate data streams, one for each order by sequence.  Using transformations you should be able to hit the database once and reorder/group the data as you require  (Page 2 of the Wizard) </a:t>
            </a:r>
          </a:p>
          <a:p>
            <a:br>
              <a:rPr lang="en-US" sz="2000" dirty="0"/>
            </a:br>
            <a:endParaRPr lang="en-US" sz="2000" dirty="0"/>
          </a:p>
          <a:p>
            <a:r>
              <a:rPr lang="en-US" sz="2000" dirty="0"/>
              <a:t>Calculation/Aggregation - Your Raw XML DataStream might not have aggregations/totals but using transformations you can add them into the Raw XML DataStream.  Similarly running totals can be inserted. (Page 3 of the Wizard)</a:t>
            </a:r>
          </a:p>
        </p:txBody>
      </p:sp>
      <p:sp>
        <p:nvSpPr>
          <p:cNvPr id="4" name="Slide Number Placeholder 3"/>
          <p:cNvSpPr>
            <a:spLocks noGrp="1"/>
          </p:cNvSpPr>
          <p:nvPr>
            <p:ph type="sldNum" sz="quarter" idx="5"/>
          </p:nvPr>
        </p:nvSpPr>
        <p:spPr/>
        <p:txBody>
          <a:bodyPr/>
          <a:lstStyle/>
          <a:p>
            <a:fld id="{ED8000AA-DE3A-40C6-9DE2-28A8CEA8B9B3}" type="slidenum">
              <a:rPr lang="en-US" smtClean="0"/>
              <a:t>22</a:t>
            </a:fld>
            <a:endParaRPr lang="en-US" dirty="0"/>
          </a:p>
        </p:txBody>
      </p:sp>
    </p:spTree>
    <p:extLst>
      <p:ext uri="{BB962C8B-B14F-4D97-AF65-F5344CB8AC3E}">
        <p14:creationId xmlns:p14="http://schemas.microsoft.com/office/powerpoint/2010/main" val="36499153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23</a:t>
            </a:fld>
            <a:endParaRPr lang="en-US" dirty="0"/>
          </a:p>
        </p:txBody>
      </p:sp>
    </p:spTree>
    <p:extLst>
      <p:ext uri="{BB962C8B-B14F-4D97-AF65-F5344CB8AC3E}">
        <p14:creationId xmlns:p14="http://schemas.microsoft.com/office/powerpoint/2010/main" val="31204700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24</a:t>
            </a:fld>
            <a:endParaRPr lang="en-US" dirty="0"/>
          </a:p>
        </p:txBody>
      </p:sp>
    </p:spTree>
    <p:extLst>
      <p:ext uri="{BB962C8B-B14F-4D97-AF65-F5344CB8AC3E}">
        <p14:creationId xmlns:p14="http://schemas.microsoft.com/office/powerpoint/2010/main" val="1039523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25</a:t>
            </a:fld>
            <a:endParaRPr lang="en-US" dirty="0"/>
          </a:p>
        </p:txBody>
      </p:sp>
    </p:spTree>
    <p:extLst>
      <p:ext uri="{BB962C8B-B14F-4D97-AF65-F5344CB8AC3E}">
        <p14:creationId xmlns:p14="http://schemas.microsoft.com/office/powerpoint/2010/main" val="6742454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26</a:t>
            </a:fld>
            <a:endParaRPr lang="en-US" dirty="0"/>
          </a:p>
        </p:txBody>
      </p:sp>
    </p:spTree>
    <p:extLst>
      <p:ext uri="{BB962C8B-B14F-4D97-AF65-F5344CB8AC3E}">
        <p14:creationId xmlns:p14="http://schemas.microsoft.com/office/powerpoint/2010/main" val="7756219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27</a:t>
            </a:fld>
            <a:endParaRPr lang="en-US" dirty="0"/>
          </a:p>
        </p:txBody>
      </p:sp>
    </p:spTree>
    <p:extLst>
      <p:ext uri="{BB962C8B-B14F-4D97-AF65-F5344CB8AC3E}">
        <p14:creationId xmlns:p14="http://schemas.microsoft.com/office/powerpoint/2010/main" val="12875102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28</a:t>
            </a:fld>
            <a:endParaRPr lang="en-US" dirty="0"/>
          </a:p>
        </p:txBody>
      </p:sp>
    </p:spTree>
    <p:extLst>
      <p:ext uri="{BB962C8B-B14F-4D97-AF65-F5344CB8AC3E}">
        <p14:creationId xmlns:p14="http://schemas.microsoft.com/office/powerpoint/2010/main" val="38726015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29</a:t>
            </a:fld>
            <a:endParaRPr lang="en-US" dirty="0"/>
          </a:p>
        </p:txBody>
      </p:sp>
    </p:spTree>
    <p:extLst>
      <p:ext uri="{BB962C8B-B14F-4D97-AF65-F5344CB8AC3E}">
        <p14:creationId xmlns:p14="http://schemas.microsoft.com/office/powerpoint/2010/main" val="2127126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Laurent’s personal </a:t>
            </a:r>
            <a:r>
              <a:rPr lang="fr-FR" kern="0" dirty="0"/>
              <a:t>playlist if you will</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fr-FR" kern="0" dirty="0"/>
              <a:t>No B/O last year, good to do a quick review hopefull giving you ideas</a:t>
            </a:r>
          </a:p>
          <a:p>
            <a:r>
              <a:rPr lang="en-US" dirty="0"/>
              <a:t> or incentives</a:t>
            </a:r>
          </a:p>
          <a:p>
            <a:r>
              <a:rPr lang="en-US" dirty="0"/>
              <a:t>OMR barcode, …</a:t>
            </a:r>
          </a:p>
        </p:txBody>
      </p:sp>
      <p:sp>
        <p:nvSpPr>
          <p:cNvPr id="4" name="Slide Number Placeholder 3"/>
          <p:cNvSpPr>
            <a:spLocks noGrp="1"/>
          </p:cNvSpPr>
          <p:nvPr>
            <p:ph type="sldNum" sz="quarter" idx="5"/>
          </p:nvPr>
        </p:nvSpPr>
        <p:spPr/>
        <p:txBody>
          <a:bodyPr/>
          <a:lstStyle/>
          <a:p>
            <a:fld id="{ED8000AA-DE3A-40C6-9DE2-28A8CEA8B9B3}" type="slidenum">
              <a:rPr lang="en-US" smtClean="0"/>
              <a:t>3</a:t>
            </a:fld>
            <a:endParaRPr lang="en-US" dirty="0"/>
          </a:p>
        </p:txBody>
      </p:sp>
    </p:spTree>
    <p:extLst>
      <p:ext uri="{BB962C8B-B14F-4D97-AF65-F5344CB8AC3E}">
        <p14:creationId xmlns:p14="http://schemas.microsoft.com/office/powerpoint/2010/main" val="38341593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Use template</a:t>
            </a:r>
          </a:p>
          <a:p>
            <a:r>
              <a:rPr lang="en-US" sz="2000" dirty="0"/>
              <a:t>orderline.orders.shipfirstname.trim()+" "+orderline.orders.shiplastname.trim()</a:t>
            </a:r>
          </a:p>
          <a:p>
            <a:r>
              <a:rPr lang="en-US" sz="2000" dirty="0"/>
              <a:t>orderline.lineitem.unitprice</a:t>
            </a:r>
          </a:p>
          <a:p>
            <a:r>
              <a:rPr lang="en-US" sz="2000" dirty="0"/>
              <a:t>orderline.category.catname.trim()</a:t>
            </a:r>
          </a:p>
        </p:txBody>
      </p:sp>
      <p:sp>
        <p:nvSpPr>
          <p:cNvPr id="4" name="Slide Number Placeholder 3"/>
          <p:cNvSpPr>
            <a:spLocks noGrp="1"/>
          </p:cNvSpPr>
          <p:nvPr>
            <p:ph type="sldNum" sz="quarter" idx="5"/>
          </p:nvPr>
        </p:nvSpPr>
        <p:spPr/>
        <p:txBody>
          <a:bodyPr/>
          <a:lstStyle/>
          <a:p>
            <a:fld id="{ED8000AA-DE3A-40C6-9DE2-28A8CEA8B9B3}" type="slidenum">
              <a:rPr lang="en-US" smtClean="0"/>
              <a:t>30</a:t>
            </a:fld>
            <a:endParaRPr lang="en-US" dirty="0"/>
          </a:p>
        </p:txBody>
      </p:sp>
    </p:spTree>
    <p:extLst>
      <p:ext uri="{BB962C8B-B14F-4D97-AF65-F5344CB8AC3E}">
        <p14:creationId xmlns:p14="http://schemas.microsoft.com/office/powerpoint/2010/main" val="36863642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31</a:t>
            </a:fld>
            <a:endParaRPr lang="en-US" dirty="0"/>
          </a:p>
        </p:txBody>
      </p:sp>
    </p:spTree>
    <p:extLst>
      <p:ext uri="{BB962C8B-B14F-4D97-AF65-F5344CB8AC3E}">
        <p14:creationId xmlns:p14="http://schemas.microsoft.com/office/powerpoint/2010/main" val="19383567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32</a:t>
            </a:fld>
            <a:endParaRPr lang="en-US" dirty="0"/>
          </a:p>
        </p:txBody>
      </p:sp>
    </p:spTree>
    <p:extLst>
      <p:ext uri="{BB962C8B-B14F-4D97-AF65-F5344CB8AC3E}">
        <p14:creationId xmlns:p14="http://schemas.microsoft.com/office/powerpoint/2010/main" val="8500650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Show preview GDC vs GBC/GAS</a:t>
            </a:r>
          </a:p>
          <a:p>
            <a:r>
              <a:rPr lang="en-US" sz="2000" b="0" i="0" kern="1200" dirty="0">
                <a:solidFill>
                  <a:srgbClr val="000000"/>
                </a:solidFill>
                <a:effectLst/>
                <a:latin typeface="Times New Roman" pitchFamily="16" charset="0"/>
                <a:ea typeface="+mn-ea"/>
                <a:cs typeface="+mn-cs"/>
              </a:rPr>
              <a:t>Show where the files are</a:t>
            </a:r>
          </a:p>
          <a:p>
            <a:r>
              <a:rPr lang="en-US" sz="2000" b="0" i="0" kern="1200" dirty="0">
                <a:solidFill>
                  <a:srgbClr val="000000"/>
                </a:solidFill>
                <a:effectLst/>
                <a:latin typeface="Times New Roman" pitchFamily="16" charset="0"/>
                <a:ea typeface="+mn-ea"/>
                <a:cs typeface="+mn-cs"/>
              </a:rPr>
              <a:t>Modify myviewer to show it can be completely customized</a:t>
            </a:r>
          </a:p>
          <a:p>
            <a:r>
              <a:rPr lang="en-US" sz="2000" b="0" i="0" kern="1200" dirty="0">
                <a:solidFill>
                  <a:srgbClr val="000000"/>
                </a:solidFill>
                <a:effectLst/>
                <a:latin typeface="Times New Roman" pitchFamily="16" charset="0"/>
                <a:ea typeface="+mn-ea"/>
                <a:cs typeface="+mn-cs"/>
              </a:rPr>
              <a:t>Show as.xcf</a:t>
            </a:r>
          </a:p>
        </p:txBody>
      </p:sp>
      <p:sp>
        <p:nvSpPr>
          <p:cNvPr id="4" name="Slide Number Placeholder 3"/>
          <p:cNvSpPr>
            <a:spLocks noGrp="1"/>
          </p:cNvSpPr>
          <p:nvPr>
            <p:ph type="sldNum" sz="quarter" idx="5"/>
          </p:nvPr>
        </p:nvSpPr>
        <p:spPr/>
        <p:txBody>
          <a:bodyPr/>
          <a:lstStyle/>
          <a:p>
            <a:fld id="{ED8000AA-DE3A-40C6-9DE2-28A8CEA8B9B3}" type="slidenum">
              <a:rPr lang="en-US" smtClean="0"/>
              <a:t>33</a:t>
            </a:fld>
            <a:endParaRPr lang="en-US" dirty="0"/>
          </a:p>
        </p:txBody>
      </p:sp>
    </p:spTree>
    <p:extLst>
      <p:ext uri="{BB962C8B-B14F-4D97-AF65-F5344CB8AC3E}">
        <p14:creationId xmlns:p14="http://schemas.microsoft.com/office/powerpoint/2010/main" val="4249086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If you are using a private directory (</a:t>
            </a:r>
            <a:r>
              <a:rPr lang="en-US" sz="2000" b="0" i="1" kern="1200" dirty="0">
                <a:solidFill>
                  <a:srgbClr val="000000"/>
                </a:solidFill>
                <a:effectLst/>
                <a:latin typeface="Times New Roman" pitchFamily="16" charset="0"/>
                <a:ea typeface="+mn-ea"/>
                <a:cs typeface="+mn-cs"/>
              </a:rPr>
              <a:t>GRE_PRIVATE_DIR</a:t>
            </a:r>
            <a:r>
              <a:rPr lang="en-US" sz="2000" b="0" i="0" kern="1200" dirty="0">
                <a:solidFill>
                  <a:srgbClr val="000000"/>
                </a:solidFill>
                <a:effectLst/>
                <a:latin typeface="Times New Roman" pitchFamily="16" charset="0"/>
                <a:ea typeface="+mn-ea"/>
                <a:cs typeface="+mn-cs"/>
              </a:rPr>
              <a:t> and </a:t>
            </a:r>
            <a:r>
              <a:rPr lang="en-US" sz="2000" b="0" i="1" kern="1200" dirty="0">
                <a:solidFill>
                  <a:srgbClr val="000000"/>
                </a:solidFill>
                <a:effectLst/>
                <a:latin typeface="Times New Roman" pitchFamily="16" charset="0"/>
                <a:ea typeface="+mn-ea"/>
                <a:cs typeface="+mn-cs"/>
              </a:rPr>
              <a:t>GRE_PRIVATE_URL_PREFIX</a:t>
            </a:r>
            <a:r>
              <a:rPr lang="en-US" sz="2000" b="0" i="0" kern="1200" dirty="0">
                <a:solidFill>
                  <a:srgbClr val="000000"/>
                </a:solidFill>
                <a:effectLst/>
                <a:latin typeface="Times New Roman" pitchFamily="16" charset="0"/>
                <a:ea typeface="+mn-ea"/>
                <a:cs typeface="+mn-cs"/>
              </a:rPr>
              <a:t>), only the current session will be able to view the report, and the report will be deleted when the session ends.</a:t>
            </a:r>
          </a:p>
          <a:p>
            <a:r>
              <a:rPr lang="en-US" sz="2000" b="0" i="0" kern="1200" dirty="0">
                <a:solidFill>
                  <a:srgbClr val="000000"/>
                </a:solidFill>
                <a:effectLst/>
                <a:latin typeface="Times New Roman" pitchFamily="16" charset="0"/>
                <a:ea typeface="+mn-ea"/>
                <a:cs typeface="+mn-cs"/>
              </a:rPr>
              <a:t>If you are using a public directory (</a:t>
            </a:r>
            <a:r>
              <a:rPr lang="en-US" sz="2000" b="0" i="1" kern="1200" dirty="0">
                <a:solidFill>
                  <a:srgbClr val="000000"/>
                </a:solidFill>
                <a:effectLst/>
                <a:latin typeface="Times New Roman" pitchFamily="16" charset="0"/>
                <a:ea typeface="+mn-ea"/>
                <a:cs typeface="+mn-cs"/>
              </a:rPr>
              <a:t>GRE_PUBLIC_DIR</a:t>
            </a:r>
            <a:r>
              <a:rPr lang="en-US" sz="2000" b="0" i="0" kern="1200" dirty="0">
                <a:solidFill>
                  <a:srgbClr val="000000"/>
                </a:solidFill>
                <a:effectLst/>
                <a:latin typeface="Times New Roman" pitchFamily="16" charset="0"/>
                <a:ea typeface="+mn-ea"/>
                <a:cs typeface="+mn-cs"/>
              </a:rPr>
              <a:t> and </a:t>
            </a:r>
            <a:r>
              <a:rPr lang="en-US" sz="2000" b="0" i="1" kern="1200" dirty="0">
                <a:solidFill>
                  <a:srgbClr val="000000"/>
                </a:solidFill>
                <a:effectLst/>
                <a:latin typeface="Times New Roman" pitchFamily="16" charset="0"/>
                <a:ea typeface="+mn-ea"/>
                <a:cs typeface="+mn-cs"/>
              </a:rPr>
              <a:t>GRE_PUBLIC_URL_PREFIX</a:t>
            </a:r>
            <a:r>
              <a:rPr lang="en-US" sz="2000" b="0" i="0" kern="1200" dirty="0">
                <a:solidFill>
                  <a:srgbClr val="000000"/>
                </a:solidFill>
                <a:effectLst/>
                <a:latin typeface="Times New Roman" pitchFamily="16" charset="0"/>
                <a:ea typeface="+mn-ea"/>
                <a:cs typeface="+mn-cs"/>
              </a:rPr>
              <a:t>), the report can be shared and bookmarked.</a:t>
            </a:r>
          </a:p>
          <a:p>
            <a:endParaRPr lang="en-US" sz="2000" b="0" i="0" kern="1200" dirty="0">
              <a:solidFill>
                <a:srgbClr val="000000"/>
              </a:solidFill>
              <a:effectLst/>
              <a:latin typeface="Times New Roman" pitchFamily="16" charset="0"/>
              <a:ea typeface="+mn-ea"/>
              <a:cs typeface="+mn-cs"/>
            </a:endParaRPr>
          </a:p>
          <a:p>
            <a:pPr fontAlgn="t"/>
            <a:r>
              <a:rPr lang="en-US" sz="1200" b="0" i="0" kern="1200" dirty="0">
                <a:solidFill>
                  <a:schemeClr val="tx1"/>
                </a:solidFill>
                <a:effectLst/>
                <a:latin typeface="+mn-lt"/>
                <a:ea typeface="+mn-ea"/>
                <a:cs typeface="+mn-cs"/>
              </a:rPr>
              <a:t>The environment variables </a:t>
            </a:r>
            <a:r>
              <a:rPr lang="en-US" sz="1200" b="0" i="1" kern="1200" dirty="0">
                <a:solidFill>
                  <a:schemeClr val="tx1"/>
                </a:solidFill>
                <a:effectLst/>
                <a:latin typeface="+mn-lt"/>
                <a:ea typeface="+mn-ea"/>
                <a:cs typeface="+mn-cs"/>
              </a:rPr>
              <a:t>GRE_PRIVATE_DIR</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GRE_PRIVATE_URL_PREFIX</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GRE_PUBLIC_DIR</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GRE_PRIVATE_URL_PREFIX</a:t>
            </a:r>
            <a:r>
              <a:rPr lang="en-US" sz="1200" b="0" i="0" kern="1200" dirty="0">
                <a:solidFill>
                  <a:schemeClr val="tx1"/>
                </a:solidFill>
                <a:effectLst/>
                <a:latin typeface="+mn-lt"/>
                <a:ea typeface="+mn-ea"/>
                <a:cs typeface="+mn-cs"/>
              </a:rPr>
              <a:t> are automatically set in the GAS. You should never explicitly set these variables in Genero Studio.</a:t>
            </a:r>
          </a:p>
          <a:p>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34</a:t>
            </a:fld>
            <a:endParaRPr lang="en-US" dirty="0"/>
          </a:p>
        </p:txBody>
      </p:sp>
    </p:spTree>
    <p:extLst>
      <p:ext uri="{BB962C8B-B14F-4D97-AF65-F5344CB8AC3E}">
        <p14:creationId xmlns:p14="http://schemas.microsoft.com/office/powerpoint/2010/main" val="36101172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rgbClr val="000000"/>
                </a:solidFill>
                <a:effectLst/>
                <a:latin typeface="Times New Roman" pitchFamily="16" charset="0"/>
                <a:ea typeface="+mn-ea"/>
                <a:cs typeface="+mn-cs"/>
              </a:rPr>
              <a:t>In production, always choose distributed mode to avoid slow start for short documents and extra resource consumption</a:t>
            </a:r>
          </a:p>
          <a:p>
            <a:r>
              <a:rPr lang="en-US" sz="2000" b="0" strike="noStrike" spc="-1" dirty="0">
                <a:solidFill>
                  <a:srgbClr val="000000"/>
                </a:solidFill>
                <a:uFill>
                  <a:solidFill>
                    <a:srgbClr val="FFFFFF"/>
                  </a:solidFill>
                </a:uFill>
                <a:latin typeface="Arial"/>
              </a:rPr>
              <a:t>Advantage:</a:t>
            </a:r>
          </a:p>
          <a:p>
            <a:pPr marL="171360"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Faster processing for short documents</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In normal mode, the JVM is started up each time you run a report</a:t>
            </a:r>
          </a:p>
          <a:p>
            <a:pPr marL="628560" lvl="2"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Can affect the overall performance</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In distributed mode, the JVM is started once: Improvement in performance for report batches</a:t>
            </a:r>
          </a:p>
          <a:p>
            <a:pPr marL="171360"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Improved scalability</a:t>
            </a:r>
          </a:p>
          <a:p>
            <a:pPr marL="404640" lvl="1" indent="-171000">
              <a:lnSpc>
                <a:spcPct val="100000"/>
              </a:lnSpc>
              <a:spcBef>
                <a:spcPts val="300"/>
              </a:spcBef>
              <a:spcAft>
                <a:spcPts val="300"/>
              </a:spcAft>
              <a:buClr>
                <a:srgbClr val="000000"/>
              </a:buClr>
              <a:buFont typeface="StarSymbol"/>
              <a:buChar char="-"/>
            </a:pPr>
            <a:r>
              <a:rPr lang="en-US" sz="2000" b="0" strike="noStrike" spc="-1" dirty="0">
                <a:solidFill>
                  <a:srgbClr val="000000"/>
                </a:solidFill>
                <a:uFill>
                  <a:solidFill>
                    <a:srgbClr val="FFFFFF"/>
                  </a:solidFill>
                </a:uFill>
                <a:latin typeface="Arial"/>
              </a:rPr>
              <a:t>Formatting graphical reports is CPU expensive: can affect performance</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Distributed mode: Offload the report processing to another server</a:t>
            </a:r>
          </a:p>
        </p:txBody>
      </p:sp>
      <p:sp>
        <p:nvSpPr>
          <p:cNvPr id="4" name="Slide Number Placeholder 3"/>
          <p:cNvSpPr>
            <a:spLocks noGrp="1"/>
          </p:cNvSpPr>
          <p:nvPr>
            <p:ph type="sldNum" sz="quarter" idx="5"/>
          </p:nvPr>
        </p:nvSpPr>
        <p:spPr/>
        <p:txBody>
          <a:bodyPr/>
          <a:lstStyle/>
          <a:p>
            <a:fld id="{ED8000AA-DE3A-40C6-9DE2-28A8CEA8B9B3}" type="slidenum">
              <a:rPr lang="en-US" smtClean="0"/>
              <a:t>35</a:t>
            </a:fld>
            <a:endParaRPr lang="en-US" dirty="0"/>
          </a:p>
        </p:txBody>
      </p:sp>
    </p:spTree>
    <p:extLst>
      <p:ext uri="{BB962C8B-B14F-4D97-AF65-F5344CB8AC3E}">
        <p14:creationId xmlns:p14="http://schemas.microsoft.com/office/powerpoint/2010/main" val="38952718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strike="noStrike" spc="-1" dirty="0">
              <a:solidFill>
                <a:srgbClr val="000000"/>
              </a:solidFill>
              <a:uFill>
                <a:solidFill>
                  <a:srgbClr val="FFFFFF"/>
                </a:solidFill>
              </a:uFill>
              <a:latin typeface="Arial"/>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36</a:t>
            </a:fld>
            <a:endParaRPr lang="en-US" dirty="0"/>
          </a:p>
        </p:txBody>
      </p:sp>
    </p:spTree>
    <p:extLst>
      <p:ext uri="{BB962C8B-B14F-4D97-AF65-F5344CB8AC3E}">
        <p14:creationId xmlns:p14="http://schemas.microsoft.com/office/powerpoint/2010/main" val="41264598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strike="noStrike" spc="-1" dirty="0">
                <a:solidFill>
                  <a:srgbClr val="000000"/>
                </a:solidFill>
                <a:uFill>
                  <a:solidFill>
                    <a:srgbClr val="FFFFFF"/>
                  </a:solidFill>
                </a:uFill>
                <a:latin typeface="Arial"/>
              </a:rPr>
              <a:t>Or use GRESERVER=localhost:1974</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strike="noStrike" spc="-1" dirty="0">
              <a:solidFill>
                <a:srgbClr val="000000"/>
              </a:solidFill>
              <a:uFill>
                <a:solidFill>
                  <a:srgbClr val="FFFFFF"/>
                </a:solidFill>
              </a:uFill>
              <a:latin typeface="Arial"/>
            </a:endParaRPr>
          </a:p>
          <a:p>
            <a:r>
              <a:rPr lang="en-US" sz="1200" b="0" i="0" kern="1200" dirty="0">
                <a:solidFill>
                  <a:schemeClr val="tx1"/>
                </a:solidFill>
                <a:effectLst/>
                <a:latin typeface="+mn-lt"/>
                <a:ea typeface="+mn-ea"/>
                <a:cs typeface="+mn-cs"/>
              </a:rPr>
              <a:t>Since version 3.20, if the GRE daemon isn't started, the process automatically switches to "normal" mode instead of distributed mode". That's why the report is still running (but of course, you need to have a GRE installed and configured locally)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Normally, the environment variable GRESERVER should work in the same way as the API fgl_report_configureDistributedProcessing() (but the API has higher priority in case both are used). Can you try with 127.0.0.1 instead of 'localhost'? Or the real IP?</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strike="noStrike" spc="-1" dirty="0">
              <a:solidFill>
                <a:srgbClr val="000000"/>
              </a:solidFill>
              <a:uFill>
                <a:solidFill>
                  <a:srgbClr val="FFFFFF"/>
                </a:solidFill>
              </a:uFill>
              <a:latin typeface="Arial"/>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37</a:t>
            </a:fld>
            <a:endParaRPr lang="en-US" dirty="0"/>
          </a:p>
        </p:txBody>
      </p:sp>
    </p:spTree>
    <p:extLst>
      <p:ext uri="{BB962C8B-B14F-4D97-AF65-F5344CB8AC3E}">
        <p14:creationId xmlns:p14="http://schemas.microsoft.com/office/powerpoint/2010/main" val="4869203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i="0" kern="1200" dirty="0">
                <a:solidFill>
                  <a:schemeClr val="tx1"/>
                </a:solidFill>
                <a:effectLst/>
                <a:latin typeface="+mn-lt"/>
                <a:ea typeface="+mn-ea"/>
                <a:cs typeface="+mn-cs"/>
              </a:rPr>
              <a:t>Unfortunately, there's no way to know if the GRE daemon is running or not. The error checking APIs you are mentioning don't provide any information on that. But we should provide an option to inform if GRE daemon is reachable or not. A new feature request has been filed therefore: </a:t>
            </a:r>
            <a:r>
              <a:rPr lang="en-US" sz="2000" b="0" i="0" u="none" strike="noStrike" kern="1200" dirty="0">
                <a:solidFill>
                  <a:schemeClr val="tx1"/>
                </a:solidFill>
                <a:effectLst/>
                <a:latin typeface="+mn-lt"/>
                <a:ea typeface="+mn-ea"/>
                <a:cs typeface="+mn-cs"/>
                <a:hlinkClick r:id="rId3" tooltip="Distributed Mode: Get a way to inform that GRE daemon isn't started"/>
              </a:rPr>
              <a:t>GRE-777</a:t>
            </a:r>
            <a:r>
              <a:rPr lang="en-US" sz="20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a:t>
            </a:r>
            <a:r>
              <a:rPr lang="en-US" sz="1200" b="1" kern="1200" dirty="0">
                <a:solidFill>
                  <a:schemeClr val="tx1"/>
                </a:solidFill>
                <a:effectLst/>
                <a:latin typeface="+mn-lt"/>
                <a:ea typeface="+mn-ea"/>
                <a:cs typeface="+mn-cs"/>
              </a:rPr>
              <a:t>500 file PDF batch completed in 17 seconds rather</a:t>
            </a:r>
            <a:r>
              <a:rPr lang="en-US" sz="1200" kern="1200" dirty="0">
                <a:solidFill>
                  <a:schemeClr val="tx1"/>
                </a:solidFill>
                <a:effectLst/>
                <a:latin typeface="+mn-lt"/>
                <a:ea typeface="+mn-ea"/>
                <a:cs typeface="+mn-cs"/>
              </a:rPr>
              <a:t> then in </a:t>
            </a:r>
            <a:r>
              <a:rPr lang="en-US" sz="1200" b="1" kern="1200" dirty="0">
                <a:solidFill>
                  <a:schemeClr val="tx1"/>
                </a:solidFill>
                <a:effectLst/>
                <a:latin typeface="+mn-lt"/>
                <a:ea typeface="+mn-ea"/>
                <a:cs typeface="+mn-cs"/>
              </a:rPr>
              <a:t>7 minutes” – APAC customer</a:t>
            </a:r>
            <a:endParaRPr lang="en-US" sz="20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38</a:t>
            </a:fld>
            <a:endParaRPr lang="en-US" dirty="0"/>
          </a:p>
        </p:txBody>
      </p:sp>
    </p:spTree>
    <p:extLst>
      <p:ext uri="{BB962C8B-B14F-4D97-AF65-F5344CB8AC3E}">
        <p14:creationId xmlns:p14="http://schemas.microsoft.com/office/powerpoint/2010/main" val="2027162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In </a:t>
            </a:r>
            <a:r>
              <a:rPr lang="en-US" sz="2000" b="0" i="1" kern="1200" dirty="0">
                <a:solidFill>
                  <a:srgbClr val="000000"/>
                </a:solidFill>
                <a:effectLst/>
                <a:latin typeface="Times New Roman" pitchFamily="16" charset="0"/>
                <a:ea typeface="+mn-ea"/>
                <a:cs typeface="+mn-cs"/>
              </a:rPr>
              <a:t>remote distributed mode</a:t>
            </a:r>
            <a:r>
              <a:rPr lang="en-US" sz="2000" b="0" i="0" kern="1200" dirty="0">
                <a:solidFill>
                  <a:srgbClr val="000000"/>
                </a:solidFill>
                <a:effectLst/>
                <a:latin typeface="Times New Roman" pitchFamily="16" charset="0"/>
                <a:ea typeface="+mn-ea"/>
                <a:cs typeface="+mn-cs"/>
              </a:rPr>
              <a:t>, the application and the Genero Report Engine are started on different machines. The advantages of a remote distributed architecture: Your IT policy might require the GRE and application sit on separate machines.</a:t>
            </a:r>
          </a:p>
          <a:p>
            <a:r>
              <a:rPr lang="en-US" sz="2000" b="0" i="0" kern="1200" dirty="0">
                <a:solidFill>
                  <a:srgbClr val="000000"/>
                </a:solidFill>
                <a:effectLst/>
                <a:latin typeface="Times New Roman" pitchFamily="16" charset="0"/>
                <a:ea typeface="+mn-ea"/>
                <a:cs typeface="+mn-cs"/>
              </a:rPr>
              <a:t>Remote distributed mode allows for improved scalability. Formatting graphical reports is CPU intensive, and CPU is usually expensive on a server optimized for IO (such as servers running the DVM and/or the database). Remote distributed mode allows offloading the report processing to a cheaper machine, such as a standard PC.</a:t>
            </a:r>
          </a:p>
          <a:p>
            <a:r>
              <a:rPr lang="en-US" sz="2000" b="0" i="0" kern="1200" dirty="0">
                <a:solidFill>
                  <a:srgbClr val="000000"/>
                </a:solidFill>
                <a:effectLst/>
                <a:latin typeface="Times New Roman" pitchFamily="16" charset="0"/>
                <a:ea typeface="+mn-ea"/>
                <a:cs typeface="+mn-cs"/>
              </a:rPr>
              <a:t>The required fonts might sit on a specific machine. Specifically, a dedicated report formatting PC could be installed with Windows™, which has the additional advantage of handling fonts and printers in a user-friendly way.</a:t>
            </a:r>
          </a:p>
          <a:p>
            <a:r>
              <a:rPr lang="en-US" sz="2000" b="0" i="0" kern="1200" dirty="0">
                <a:solidFill>
                  <a:srgbClr val="000000"/>
                </a:solidFill>
                <a:effectLst/>
                <a:latin typeface="Times New Roman" pitchFamily="16" charset="0"/>
                <a:ea typeface="+mn-ea"/>
                <a:cs typeface="+mn-cs"/>
              </a:rPr>
              <a:t>Not showing SVG</a:t>
            </a:r>
          </a:p>
        </p:txBody>
      </p:sp>
      <p:sp>
        <p:nvSpPr>
          <p:cNvPr id="4" name="Slide Number Placeholder 3"/>
          <p:cNvSpPr>
            <a:spLocks noGrp="1"/>
          </p:cNvSpPr>
          <p:nvPr>
            <p:ph type="sldNum" sz="quarter" idx="5"/>
          </p:nvPr>
        </p:nvSpPr>
        <p:spPr/>
        <p:txBody>
          <a:bodyPr/>
          <a:lstStyle/>
          <a:p>
            <a:fld id="{ED8000AA-DE3A-40C6-9DE2-28A8CEA8B9B3}" type="slidenum">
              <a:rPr lang="en-US" smtClean="0"/>
              <a:t>39</a:t>
            </a:fld>
            <a:endParaRPr lang="en-US" dirty="0"/>
          </a:p>
        </p:txBody>
      </p:sp>
    </p:spTree>
    <p:extLst>
      <p:ext uri="{BB962C8B-B14F-4D97-AF65-F5344CB8AC3E}">
        <p14:creationId xmlns:p14="http://schemas.microsoft.com/office/powerpoint/2010/main" val="36524806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a:p>
        </p:txBody>
      </p:sp>
      <p:sp>
        <p:nvSpPr>
          <p:cNvPr id="4" name="Slide Number Placeholder 3"/>
          <p:cNvSpPr>
            <a:spLocks noGrp="1"/>
          </p:cNvSpPr>
          <p:nvPr>
            <p:ph type="sldNum" sz="quarter" idx="5"/>
          </p:nvPr>
        </p:nvSpPr>
        <p:spPr/>
        <p:txBody>
          <a:bodyPr/>
          <a:lstStyle/>
          <a:p>
            <a:fld id="{ED8000AA-DE3A-40C6-9DE2-28A8CEA8B9B3}" type="slidenum">
              <a:rPr lang="en-US" smtClean="0"/>
              <a:t>4</a:t>
            </a:fld>
            <a:endParaRPr lang="en-US" dirty="0"/>
          </a:p>
        </p:txBody>
      </p:sp>
    </p:spTree>
    <p:extLst>
      <p:ext uri="{BB962C8B-B14F-4D97-AF65-F5344CB8AC3E}">
        <p14:creationId xmlns:p14="http://schemas.microsoft.com/office/powerpoint/2010/main" val="1899990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More complex – just know it’s available</a:t>
            </a:r>
          </a:p>
          <a:p>
            <a:r>
              <a:rPr lang="en-US" sz="2000" kern="0" dirty="0"/>
              <a:t>Only fgl_report_configureDistributedProcessing works</a:t>
            </a:r>
          </a:p>
          <a:p>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40</a:t>
            </a:fld>
            <a:endParaRPr lang="en-US" dirty="0"/>
          </a:p>
        </p:txBody>
      </p:sp>
    </p:spTree>
    <p:extLst>
      <p:ext uri="{BB962C8B-B14F-4D97-AF65-F5344CB8AC3E}">
        <p14:creationId xmlns:p14="http://schemas.microsoft.com/office/powerpoint/2010/main" val="4011532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41</a:t>
            </a:fld>
            <a:endParaRPr lang="en-US" dirty="0"/>
          </a:p>
        </p:txBody>
      </p:sp>
    </p:spTree>
    <p:extLst>
      <p:ext uri="{BB962C8B-B14F-4D97-AF65-F5344CB8AC3E}">
        <p14:creationId xmlns:p14="http://schemas.microsoft.com/office/powerpoint/2010/main" val="3402828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Quick extra for fun !</a:t>
            </a:r>
          </a:p>
        </p:txBody>
      </p:sp>
      <p:sp>
        <p:nvSpPr>
          <p:cNvPr id="4" name="Slide Number Placeholder 3"/>
          <p:cNvSpPr>
            <a:spLocks noGrp="1"/>
          </p:cNvSpPr>
          <p:nvPr>
            <p:ph type="sldNum" sz="quarter" idx="5"/>
          </p:nvPr>
        </p:nvSpPr>
        <p:spPr/>
        <p:txBody>
          <a:bodyPr/>
          <a:lstStyle/>
          <a:p>
            <a:fld id="{ED8000AA-DE3A-40C6-9DE2-28A8CEA8B9B3}" type="slidenum">
              <a:rPr lang="en-US" smtClean="0"/>
              <a:t>42</a:t>
            </a:fld>
            <a:endParaRPr lang="en-US" dirty="0"/>
          </a:p>
        </p:txBody>
      </p:sp>
    </p:spTree>
    <p:extLst>
      <p:ext uri="{BB962C8B-B14F-4D97-AF65-F5344CB8AC3E}">
        <p14:creationId xmlns:p14="http://schemas.microsoft.com/office/powerpoint/2010/main" val="239350047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Quick extra for fun !</a:t>
            </a:r>
          </a:p>
        </p:txBody>
      </p:sp>
      <p:sp>
        <p:nvSpPr>
          <p:cNvPr id="4" name="Slide Number Placeholder 3"/>
          <p:cNvSpPr>
            <a:spLocks noGrp="1"/>
          </p:cNvSpPr>
          <p:nvPr>
            <p:ph type="sldNum" sz="quarter" idx="5"/>
          </p:nvPr>
        </p:nvSpPr>
        <p:spPr/>
        <p:txBody>
          <a:bodyPr/>
          <a:lstStyle/>
          <a:p>
            <a:fld id="{ED8000AA-DE3A-40C6-9DE2-28A8CEA8B9B3}" type="slidenum">
              <a:rPr lang="en-US" smtClean="0"/>
              <a:t>43</a:t>
            </a:fld>
            <a:endParaRPr lang="en-US" dirty="0"/>
          </a:p>
        </p:txBody>
      </p:sp>
    </p:spTree>
    <p:extLst>
      <p:ext uri="{BB962C8B-B14F-4D97-AF65-F5344CB8AC3E}">
        <p14:creationId xmlns:p14="http://schemas.microsoft.com/office/powerpoint/2010/main" val="365505354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Quick extra for fun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I used some templates, just  quick overview of what I did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Our templates are professionally made and should cater for most of the needs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I favor approach 2 over 1 because I think that although it is more work, it is simpler work than example 1. It is work that the customers are familiar with. Approach 1 works only for the case of a simple list report. If you make a more complex template from scratch (option 1) then you have to learn new things and it takes a lot of knowledge to do some of the advanced features in the existing templates (take for example the grouped list template or the form list template). I would take users a very long time to figure out how to do them that is why I would not send them down this path unless they took a training on the topic. I think that structure wise we provide most of what is needed for standard reports. Customer designs do not change this structure. The changes are in the colors, the fields and the positions but not in the general workings. So if they go down path 2 then they can derive custom designs from all the existing templates without having to know how to make new schemas and how "crystallization" in RTL expressions works and how the TEMPLATEFIELD object works and more. </a:t>
            </a:r>
          </a:p>
        </p:txBody>
      </p:sp>
      <p:sp>
        <p:nvSpPr>
          <p:cNvPr id="4" name="Slide Number Placeholder 3"/>
          <p:cNvSpPr>
            <a:spLocks noGrp="1"/>
          </p:cNvSpPr>
          <p:nvPr>
            <p:ph type="sldNum" sz="quarter" idx="5"/>
          </p:nvPr>
        </p:nvSpPr>
        <p:spPr/>
        <p:txBody>
          <a:bodyPr/>
          <a:lstStyle/>
          <a:p>
            <a:fld id="{ED8000AA-DE3A-40C6-9DE2-28A8CEA8B9B3}" type="slidenum">
              <a:rPr lang="en-US" smtClean="0"/>
              <a:t>45</a:t>
            </a:fld>
            <a:endParaRPr lang="en-US" dirty="0"/>
          </a:p>
        </p:txBody>
      </p:sp>
    </p:spTree>
    <p:extLst>
      <p:ext uri="{BB962C8B-B14F-4D97-AF65-F5344CB8AC3E}">
        <p14:creationId xmlns:p14="http://schemas.microsoft.com/office/powerpoint/2010/main" val="7624627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46</a:t>
            </a:fld>
            <a:endParaRPr lang="en-US" dirty="0"/>
          </a:p>
        </p:txBody>
      </p:sp>
    </p:spTree>
    <p:extLst>
      <p:ext uri="{BB962C8B-B14F-4D97-AF65-F5344CB8AC3E}">
        <p14:creationId xmlns:p14="http://schemas.microsoft.com/office/powerpoint/2010/main" val="3745657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47</a:t>
            </a:fld>
            <a:endParaRPr lang="en-US" dirty="0"/>
          </a:p>
        </p:txBody>
      </p:sp>
    </p:spTree>
    <p:extLst>
      <p:ext uri="{BB962C8B-B14F-4D97-AF65-F5344CB8AC3E}">
        <p14:creationId xmlns:p14="http://schemas.microsoft.com/office/powerpoint/2010/main" val="151577050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48</a:t>
            </a:fld>
            <a:endParaRPr lang="en-US" dirty="0"/>
          </a:p>
        </p:txBody>
      </p:sp>
    </p:spTree>
    <p:extLst>
      <p:ext uri="{BB962C8B-B14F-4D97-AF65-F5344CB8AC3E}">
        <p14:creationId xmlns:p14="http://schemas.microsoft.com/office/powerpoint/2010/main" val="25693398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49</a:t>
            </a:fld>
            <a:endParaRPr lang="en-US" dirty="0"/>
          </a:p>
        </p:txBody>
      </p:sp>
    </p:spTree>
    <p:extLst>
      <p:ext uri="{BB962C8B-B14F-4D97-AF65-F5344CB8AC3E}">
        <p14:creationId xmlns:p14="http://schemas.microsoft.com/office/powerpoint/2010/main" val="19489309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50</a:t>
            </a:fld>
            <a:endParaRPr lang="en-US" dirty="0"/>
          </a:p>
        </p:txBody>
      </p:sp>
    </p:spTree>
    <p:extLst>
      <p:ext uri="{BB962C8B-B14F-4D97-AF65-F5344CB8AC3E}">
        <p14:creationId xmlns:p14="http://schemas.microsoft.com/office/powerpoint/2010/main" val="1037963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Within Genero Report Writer, the concept of sub reports allowed you to break complex reports into smaller reusable parts.  Typical usage would allow you to combine in a single report, two or more charts, or perhaps a chart and the matching data in a table etc.  Or you might have a table or chart that you want to appear consistently in a number of different reports.</a:t>
            </a:r>
            <a:br>
              <a:rPr lang="en-US" sz="1200" dirty="0"/>
            </a:br>
            <a:br>
              <a:rPr lang="en-US" sz="1200" dirty="0"/>
            </a:br>
            <a:r>
              <a:rPr lang="en-US" sz="1200" dirty="0"/>
              <a:t>You treat each part separately with its own .rdd and .4rp file, these were known as the sub-reports, and then you had what was known as the master report with its own .rdd and .4rp.  The master report was linked to the sub-reports.  It typically meant that the report designer had to work with 3 or more .rdd and .4rp files, and they had to visualize in their head what the finished report would look like.</a:t>
            </a:r>
          </a:p>
        </p:txBody>
      </p:sp>
      <p:sp>
        <p:nvSpPr>
          <p:cNvPr id="4" name="Slide Number Placeholder 3"/>
          <p:cNvSpPr>
            <a:spLocks noGrp="1"/>
          </p:cNvSpPr>
          <p:nvPr>
            <p:ph type="sldNum" sz="quarter" idx="5"/>
          </p:nvPr>
        </p:nvSpPr>
        <p:spPr/>
        <p:txBody>
          <a:bodyPr/>
          <a:lstStyle/>
          <a:p>
            <a:fld id="{ED8000AA-DE3A-40C6-9DE2-28A8CEA8B9B3}" type="slidenum">
              <a:rPr lang="en-US" smtClean="0"/>
              <a:t>5</a:t>
            </a:fld>
            <a:endParaRPr lang="en-US" dirty="0"/>
          </a:p>
        </p:txBody>
      </p:sp>
    </p:spTree>
    <p:extLst>
      <p:ext uri="{BB962C8B-B14F-4D97-AF65-F5344CB8AC3E}">
        <p14:creationId xmlns:p14="http://schemas.microsoft.com/office/powerpoint/2010/main" val="22868863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51</a:t>
            </a:fld>
            <a:endParaRPr lang="en-US" dirty="0"/>
          </a:p>
        </p:txBody>
      </p:sp>
    </p:spTree>
    <p:extLst>
      <p:ext uri="{BB962C8B-B14F-4D97-AF65-F5344CB8AC3E}">
        <p14:creationId xmlns:p14="http://schemas.microsoft.com/office/powerpoint/2010/main" val="19813017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52</a:t>
            </a:fld>
            <a:endParaRPr lang="en-US" dirty="0"/>
          </a:p>
        </p:txBody>
      </p:sp>
    </p:spTree>
    <p:extLst>
      <p:ext uri="{BB962C8B-B14F-4D97-AF65-F5344CB8AC3E}">
        <p14:creationId xmlns:p14="http://schemas.microsoft.com/office/powerpoint/2010/main" val="86936171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53</a:t>
            </a:fld>
            <a:endParaRPr lang="en-US" dirty="0"/>
          </a:p>
        </p:txBody>
      </p:sp>
    </p:spTree>
    <p:extLst>
      <p:ext uri="{BB962C8B-B14F-4D97-AF65-F5344CB8AC3E}">
        <p14:creationId xmlns:p14="http://schemas.microsoft.com/office/powerpoint/2010/main" val="369801861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54</a:t>
            </a:fld>
            <a:endParaRPr lang="en-US" dirty="0"/>
          </a:p>
        </p:txBody>
      </p:sp>
    </p:spTree>
    <p:extLst>
      <p:ext uri="{BB962C8B-B14F-4D97-AF65-F5344CB8AC3E}">
        <p14:creationId xmlns:p14="http://schemas.microsoft.com/office/powerpoint/2010/main" val="1141888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Limitation in ‘classic’ reports: </a:t>
            </a:r>
            <a:r>
              <a:rPr lang="en-US" dirty="0"/>
              <a:t>to group , order and aggregate more than once per report</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We introduced them because there is no other way to group , order and aggregate more than once per report (you can do as many for loops as you like but then you have to compute the groupings by yourself and there is no automatic BEFORE GROUP or GROUP SUM(). </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sz="1200" dirty="0"/>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Can </a:t>
            </a:r>
            <a:r>
              <a:rPr lang="en-US" dirty="0"/>
              <a:t>contains multiple, potentially adjacent, grouped repetitions (e.g. a grouped list of customers grouped by areas followed by a list of products grouped by types).</a:t>
            </a:r>
            <a:endParaRPr lang="en-US" sz="1200" dirty="0"/>
          </a:p>
        </p:txBody>
      </p:sp>
      <p:sp>
        <p:nvSpPr>
          <p:cNvPr id="4" name="Slide Number Placeholder 3"/>
          <p:cNvSpPr>
            <a:spLocks noGrp="1"/>
          </p:cNvSpPr>
          <p:nvPr>
            <p:ph type="sldNum" sz="quarter" idx="5"/>
          </p:nvPr>
        </p:nvSpPr>
        <p:spPr/>
        <p:txBody>
          <a:bodyPr/>
          <a:lstStyle/>
          <a:p>
            <a:fld id="{ED8000AA-DE3A-40C6-9DE2-28A8CEA8B9B3}" type="slidenum">
              <a:rPr lang="en-US" smtClean="0"/>
              <a:t>6</a:t>
            </a:fld>
            <a:endParaRPr lang="en-US" dirty="0"/>
          </a:p>
        </p:txBody>
      </p:sp>
    </p:spTree>
    <p:extLst>
      <p:ext uri="{BB962C8B-B14F-4D97-AF65-F5344CB8AC3E}">
        <p14:creationId xmlns:p14="http://schemas.microsoft.com/office/powerpoint/2010/main" val="1485973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M</a:t>
            </a:r>
            <a:r>
              <a:rPr lang="fr-FR" sz="1100" kern="0" dirty="0">
                <a:latin typeface="Century Gothic"/>
              </a:rPr>
              <a:t>asterReportInlined.</a:t>
            </a:r>
            <a:r>
              <a:rPr lang="en-US" sz="1100" kern="0" dirty="0">
                <a:latin typeface="Century Gothic"/>
              </a:rPr>
              <a:t>4rp demo provided</a:t>
            </a:r>
            <a:endParaRPr lang="fr-FR" sz="1100" kern="0" dirty="0">
              <a:latin typeface="Century Gothic"/>
            </a:endParaRPr>
          </a:p>
          <a:p>
            <a:endParaRPr lang="en-US" sz="1100" dirty="0"/>
          </a:p>
          <a:p>
            <a:r>
              <a:rPr lang="en-US" sz="1100" dirty="0"/>
              <a:t>Only one 4gl containing reports in the OrderReport demo, so only one rdd to work on</a:t>
            </a:r>
          </a:p>
          <a:p>
            <a:r>
              <a:rPr lang="en-US" sz="1200" b="0" i="0" kern="1200" dirty="0">
                <a:solidFill>
                  <a:srgbClr val="000000"/>
                </a:solidFill>
                <a:effectLst/>
                <a:latin typeface="Times New Roman" pitchFamily="16" charset="0"/>
                <a:ea typeface="+mn-ea"/>
                <a:cs typeface="+mn-cs"/>
              </a:rPr>
              <a:t>This creates .xsd schemas for each report. Use the schema of the master report to design your report, and it will contain all the trigger of the master (orders_twice) and the sub reports (all_orders). You can then edit the master and sub reports in one report design document.</a:t>
            </a:r>
            <a:endParaRPr lang="en-US" sz="1100" dirty="0"/>
          </a:p>
        </p:txBody>
      </p:sp>
      <p:sp>
        <p:nvSpPr>
          <p:cNvPr id="4" name="Slide Number Placeholder 3"/>
          <p:cNvSpPr>
            <a:spLocks noGrp="1"/>
          </p:cNvSpPr>
          <p:nvPr>
            <p:ph type="sldNum" sz="quarter" idx="5"/>
          </p:nvPr>
        </p:nvSpPr>
        <p:spPr/>
        <p:txBody>
          <a:bodyPr/>
          <a:lstStyle/>
          <a:p>
            <a:fld id="{ED8000AA-DE3A-40C6-9DE2-28A8CEA8B9B3}" type="slidenum">
              <a:rPr lang="en-US" smtClean="0"/>
              <a:t>7</a:t>
            </a:fld>
            <a:endParaRPr lang="en-US" dirty="0"/>
          </a:p>
        </p:txBody>
      </p:sp>
    </p:spTree>
    <p:extLst>
      <p:ext uri="{BB962C8B-B14F-4D97-AF65-F5344CB8AC3E}">
        <p14:creationId xmlns:p14="http://schemas.microsoft.com/office/powerpoint/2010/main" val="695399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rgbClr val="000000"/>
                </a:solidFill>
                <a:effectLst/>
                <a:latin typeface="Times New Roman" pitchFamily="16" charset="0"/>
                <a:ea typeface="+mn-ea"/>
                <a:cs typeface="+mn-cs"/>
              </a:rPr>
              <a:t>In the Data View for the master report, open the XSD file for the master report. The data for all sub-reports is included</a:t>
            </a:r>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8</a:t>
            </a:fld>
            <a:endParaRPr lang="en-US" dirty="0"/>
          </a:p>
        </p:txBody>
      </p:sp>
    </p:spTree>
    <p:extLst>
      <p:ext uri="{BB962C8B-B14F-4D97-AF65-F5344CB8AC3E}">
        <p14:creationId xmlns:p14="http://schemas.microsoft.com/office/powerpoint/2010/main" val="11177521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rgbClr val="000000"/>
                </a:solidFill>
                <a:effectLst/>
                <a:latin typeface="Times New Roman" pitchFamily="16" charset="0"/>
                <a:ea typeface="+mn-ea"/>
                <a:cs typeface="+mn-cs"/>
              </a:rPr>
              <a:t>A trigger is created for each trigger in the sub-reports (initial setting)</a:t>
            </a:r>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9</a:t>
            </a:fld>
            <a:endParaRPr lang="en-US" dirty="0"/>
          </a:p>
        </p:txBody>
      </p:sp>
    </p:spTree>
    <p:extLst>
      <p:ext uri="{BB962C8B-B14F-4D97-AF65-F5344CB8AC3E}">
        <p14:creationId xmlns:p14="http://schemas.microsoft.com/office/powerpoint/2010/main" val="36560445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13752-615F-432C-9697-0FFECCA2E0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7689843-3797-423A-AF47-F6167B0E07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92CD5A47-4D7D-44B8-8580-05409950D0D1}"/>
              </a:ext>
            </a:extLst>
          </p:cNvPr>
          <p:cNvSpPr>
            <a:spLocks noGrp="1"/>
          </p:cNvSpPr>
          <p:nvPr>
            <p:ph type="ftr" sz="quarter" idx="11"/>
          </p:nvPr>
        </p:nvSpPr>
        <p:spPr>
          <a:xfrm>
            <a:off x="3940126" y="5624512"/>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D97311FB-301D-4D84-859F-2608892A31BF}"/>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09053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365D8-1C3A-4CB3-A235-F8E93A9362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B5FD51-3531-4F26-BA9C-12CC2B4FFB7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B185DA-8DD0-4D21-86D1-7900A239F0E5}"/>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5" name="Footer Placeholder 4">
            <a:extLst>
              <a:ext uri="{FF2B5EF4-FFF2-40B4-BE49-F238E27FC236}">
                <a16:creationId xmlns:a16="http://schemas.microsoft.com/office/drawing/2014/main" id="{16CBD3E4-58F0-4DEB-921A-0CF28B236D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A012B-0512-4270-B3CF-A091BBF712B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938694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C5B503-84A8-48D9-9A42-FF1A08C3278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6C8304C-879B-4D13-9558-D2C4BB741AC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061FCA-CA19-4B27-B307-7248532F98BB}"/>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5" name="Footer Placeholder 4">
            <a:extLst>
              <a:ext uri="{FF2B5EF4-FFF2-40B4-BE49-F238E27FC236}">
                <a16:creationId xmlns:a16="http://schemas.microsoft.com/office/drawing/2014/main" id="{A355B452-999D-4052-99C2-FDE1071066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3618C59-1C49-44BD-A764-DE563AA5C03C}"/>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82297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iddle page">
    <p:spTree>
      <p:nvGrpSpPr>
        <p:cNvPr id="1" name=""/>
        <p:cNvGrpSpPr/>
        <p:nvPr/>
      </p:nvGrpSpPr>
      <p:grpSpPr>
        <a:xfrm>
          <a:off x="0" y="0"/>
          <a:ext cx="0" cy="0"/>
          <a:chOff x="0" y="0"/>
          <a:chExt cx="0" cy="0"/>
        </a:xfrm>
      </p:grpSpPr>
      <p:sp>
        <p:nvSpPr>
          <p:cNvPr id="3" name="Rectangle 2"/>
          <p:cNvSpPr/>
          <p:nvPr userDrawn="1"/>
        </p:nvSpPr>
        <p:spPr>
          <a:xfrm>
            <a:off x="8496267" y="1484784"/>
            <a:ext cx="2784309" cy="1080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1122419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10E77-287B-46B6-8318-A1C6F2D37B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35D50E-4119-4753-AC5E-32E78CEE935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704367-39E1-4CE0-93AF-A4576BF28A2B}"/>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5" name="Footer Placeholder 4">
            <a:extLst>
              <a:ext uri="{FF2B5EF4-FFF2-40B4-BE49-F238E27FC236}">
                <a16:creationId xmlns:a16="http://schemas.microsoft.com/office/drawing/2014/main" id="{15C49C0E-E6D2-4A4B-803D-D78E60F2CEC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7E6A1B3-FE21-490D-88BC-D0C0852B866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4254903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345A4-27B0-4356-86C4-ED6EFF5CA6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8C1E66-D350-4276-9D57-FCDEADD5D2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745EAE6-FCF2-4444-9E46-FD3CF884AF80}"/>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5" name="Footer Placeholder 4">
            <a:extLst>
              <a:ext uri="{FF2B5EF4-FFF2-40B4-BE49-F238E27FC236}">
                <a16:creationId xmlns:a16="http://schemas.microsoft.com/office/drawing/2014/main" id="{C582FE64-E7C2-451F-841E-42A2ADF2B3F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412831-CC51-4E39-A90E-7B67B9DDC7DD}"/>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4018370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01655-A192-4739-AB7E-1C5B0213B5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870D2B-CD59-41C3-B3D5-58EE8261FEE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07A4C64-B6A2-42EC-AAB2-3E5E0F7EFBA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96EB988-AE7A-41F4-96FD-47F0783D7F81}"/>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6" name="Footer Placeholder 5">
            <a:extLst>
              <a:ext uri="{FF2B5EF4-FFF2-40B4-BE49-F238E27FC236}">
                <a16:creationId xmlns:a16="http://schemas.microsoft.com/office/drawing/2014/main" id="{6E4798AE-509A-4E1B-9301-5EFA7FD285F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2652342-75A0-461E-83A2-6FEF8336028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116499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DDC6C-3E66-4942-B3B1-04E1DE3EB41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117EDA3-DFEC-4880-9651-8E99693413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79D29B8-6E8A-4105-A2B0-808A0D1A336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14EFCC-6348-4E25-9587-FD75796CE0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4892AFD-6626-4041-B78A-78D53C00DFB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E81F5D-E114-4000-A3CE-D9259E64C08D}"/>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8" name="Footer Placeholder 7">
            <a:extLst>
              <a:ext uri="{FF2B5EF4-FFF2-40B4-BE49-F238E27FC236}">
                <a16:creationId xmlns:a16="http://schemas.microsoft.com/office/drawing/2014/main" id="{98138C11-3CBA-4665-9775-71CB064D571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A60B8D5-5220-465D-9A78-A45C1FEF795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583864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DB013-1C14-49B2-B2C8-819DFC9EA9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11D2A9A-8853-4C80-B160-A88A022D605D}"/>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4" name="Footer Placeholder 3">
            <a:extLst>
              <a:ext uri="{FF2B5EF4-FFF2-40B4-BE49-F238E27FC236}">
                <a16:creationId xmlns:a16="http://schemas.microsoft.com/office/drawing/2014/main" id="{59B21736-44A3-4749-ABD8-1CBF2811D96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287BA5F-5BEC-4924-B54C-C18C75FC77A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7841509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9107F4-1A37-4E22-A1BD-02E48FB04A67}"/>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3" name="Footer Placeholder 2">
            <a:extLst>
              <a:ext uri="{FF2B5EF4-FFF2-40B4-BE49-F238E27FC236}">
                <a16:creationId xmlns:a16="http://schemas.microsoft.com/office/drawing/2014/main" id="{DED1F3DA-0873-4604-B8CF-041F1D3E89D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CF9931A-4332-499C-A7F0-F0C3B4A59CE2}"/>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987048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1FEAA-DBF9-4929-9C16-641BA7FA56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4E2E96-D21F-4C26-9EFB-6A9C1BE5EB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1ADD94-F49C-498D-BF22-2EEB511ED6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575CE47-B4EC-4808-AC45-758138570807}"/>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6" name="Footer Placeholder 5">
            <a:extLst>
              <a:ext uri="{FF2B5EF4-FFF2-40B4-BE49-F238E27FC236}">
                <a16:creationId xmlns:a16="http://schemas.microsoft.com/office/drawing/2014/main" id="{1DB077DE-5307-4169-AE68-D5623AF9FF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2F1B87F-F401-4D79-9884-3D7710E6021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011246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DAE77-92E8-4EB9-A936-0CF0689C60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48E2B7-20B1-47D6-8B28-3468B2617F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B191CDB-1A7A-4349-9F02-A1FD06FE74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E6839C3-2E83-4A8B-8E4C-2408061A95C0}"/>
              </a:ext>
            </a:extLst>
          </p:cNvPr>
          <p:cNvSpPr>
            <a:spLocks noGrp="1"/>
          </p:cNvSpPr>
          <p:nvPr>
            <p:ph type="dt" sz="half" idx="10"/>
          </p:nvPr>
        </p:nvSpPr>
        <p:spPr/>
        <p:txBody>
          <a:bodyPr/>
          <a:lstStyle/>
          <a:p>
            <a:fld id="{38604C6F-794B-40B1-94FA-631418CF9767}" type="datetimeFigureOut">
              <a:rPr lang="en-US" smtClean="0"/>
              <a:t>10/7/2019</a:t>
            </a:fld>
            <a:endParaRPr lang="en-US" dirty="0"/>
          </a:p>
        </p:txBody>
      </p:sp>
      <p:sp>
        <p:nvSpPr>
          <p:cNvPr id="6" name="Footer Placeholder 5">
            <a:extLst>
              <a:ext uri="{FF2B5EF4-FFF2-40B4-BE49-F238E27FC236}">
                <a16:creationId xmlns:a16="http://schemas.microsoft.com/office/drawing/2014/main" id="{CF3D2697-45FA-4944-8ECA-EE478399D59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9836A76-D121-4348-AE21-7E21D992033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1647301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t="-34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1F436A-73D6-401B-892D-608DCD2FEF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1E42F79-606D-4E2A-84FC-2F3406C0FA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1FB5EC5-9D71-40F0-B6A3-F4DF566361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BCBF8442-EBEA-4847-9C09-F3A4EE1C31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B89747D-F32C-42EE-A282-8BD3021C31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t>Page | </a:t>
            </a:r>
            <a:fld id="{970534F5-BEA4-4BA4-BDDE-43AD2D280FA6}" type="slidenum">
              <a:rPr lang="en-US" smtClean="0"/>
              <a:pPr/>
              <a:t>‹#›</a:t>
            </a:fld>
            <a:endParaRPr lang="en-US" dirty="0"/>
          </a:p>
        </p:txBody>
      </p:sp>
      <p:sp>
        <p:nvSpPr>
          <p:cNvPr id="7" name="ZoneTexte 9">
            <a:extLst>
              <a:ext uri="{FF2B5EF4-FFF2-40B4-BE49-F238E27FC236}">
                <a16:creationId xmlns:a16="http://schemas.microsoft.com/office/drawing/2014/main" id="{953A8972-2C87-4A05-B47E-8FC044DE5297}"/>
              </a:ext>
            </a:extLst>
          </p:cNvPr>
          <p:cNvSpPr txBox="1"/>
          <p:nvPr userDrawn="1"/>
        </p:nvSpPr>
        <p:spPr>
          <a:xfrm>
            <a:off x="3656304" y="5897325"/>
            <a:ext cx="3538272" cy="738664"/>
          </a:xfrm>
          <a:prstGeom prst="rect">
            <a:avLst/>
          </a:prstGeom>
          <a:noFill/>
        </p:spPr>
        <p:txBody>
          <a:bodyPr wrap="square" rtlCol="0">
            <a:spAutoFit/>
          </a:bodyPr>
          <a:lstStyle/>
          <a:p>
            <a:r>
              <a:rPr lang="en-US" sz="1400" b="1" dirty="0">
                <a:solidFill>
                  <a:srgbClr val="02A3CE"/>
                </a:solidFill>
                <a:effectLst/>
                <a:latin typeface="Arial" panose="020B0604020202020204" pitchFamily="34" charset="0"/>
                <a:cs typeface="Arial" panose="020B0604020202020204" pitchFamily="34" charset="0"/>
              </a:rPr>
              <a:t>WWDC 19</a:t>
            </a:r>
          </a:p>
          <a:p>
            <a:r>
              <a:rPr lang="en-US" sz="1400" dirty="0">
                <a:solidFill>
                  <a:srgbClr val="02A3CE"/>
                </a:solidFill>
                <a:effectLst/>
                <a:latin typeface="Arial" panose="020B0604020202020204" pitchFamily="34" charset="0"/>
                <a:cs typeface="Arial" panose="020B0604020202020204" pitchFamily="34" charset="0"/>
              </a:rPr>
              <a:t>Banyan Tree Mayakoba, Mexico</a:t>
            </a:r>
          </a:p>
          <a:p>
            <a:r>
              <a:rPr lang="en-US" sz="1400" kern="1200" dirty="0">
                <a:solidFill>
                  <a:srgbClr val="02A3CE"/>
                </a:solidFill>
                <a:effectLst/>
                <a:latin typeface="Arial" panose="020B0604020202020204" pitchFamily="34" charset="0"/>
                <a:ea typeface="DejaVu Sans" charset="0"/>
                <a:cs typeface="Arial" panose="020B0604020202020204" pitchFamily="34" charset="0"/>
              </a:rPr>
              <a:t>September 30 – October 3, 2019</a:t>
            </a:r>
          </a:p>
        </p:txBody>
      </p:sp>
    </p:spTree>
    <p:extLst>
      <p:ext uri="{BB962C8B-B14F-4D97-AF65-F5344CB8AC3E}">
        <p14:creationId xmlns:p14="http://schemas.microsoft.com/office/powerpoint/2010/main" val="368471292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9.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7.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16.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jpeg"/><Relationship Id="rId7"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16.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2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23.png"/><Relationship Id="rId5" Type="http://schemas.openxmlformats.org/officeDocument/2006/relationships/image" Target="../media/image19.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24.png"/><Relationship Id="rId5" Type="http://schemas.openxmlformats.org/officeDocument/2006/relationships/image" Target="../media/image19.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jpeg"/><Relationship Id="rId7"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hyperlink" Target="https://en.wikipedia.org/wiki/Data_URI_scheme" TargetMode="External"/><Relationship Id="rId4" Type="http://schemas.openxmlformats.org/officeDocument/2006/relationships/image" Target="../media/image3.png"/><Relationship Id="rId9" Type="http://schemas.openxmlformats.org/officeDocument/2006/relationships/image" Target="../media/image27.png"/></Relationships>
</file>

<file path=ppt/slides/_rels/slide1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jpeg"/><Relationship Id="rId7"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hyperlink" Target="https://4js.com/techdocs/fjs-gst-manual/index.html#gst-topics/r_gst_rtb_html_elements.html" TargetMode="External"/><Relationship Id="rId5" Type="http://schemas.openxmlformats.org/officeDocument/2006/relationships/hyperlink" Target="https://4js.com/techdocs/fjs-gst-manual/#gst-topics/r_gst_rtb_css_support.html" TargetMode="Externa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12.xml"/><Relationship Id="rId5" Type="http://schemas.openxmlformats.org/officeDocument/2006/relationships/image" Target="../media/image28.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12.xml"/><Relationship Id="rId5" Type="http://schemas.openxmlformats.org/officeDocument/2006/relationships/image" Target="../media/image28.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12.xml"/><Relationship Id="rId5" Type="http://schemas.openxmlformats.org/officeDocument/2006/relationships/image" Target="../media/image28.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12.xml"/><Relationship Id="rId5" Type="http://schemas.openxmlformats.org/officeDocument/2006/relationships/image" Target="../media/image30.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1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12.xml"/><Relationship Id="rId6" Type="http://schemas.openxmlformats.org/officeDocument/2006/relationships/image" Target="../media/image34.png"/><Relationship Id="rId5" Type="http://schemas.openxmlformats.org/officeDocument/2006/relationships/image" Target="../media/image28.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12.xml"/><Relationship Id="rId6" Type="http://schemas.openxmlformats.org/officeDocument/2006/relationships/image" Target="../media/image35.png"/><Relationship Id="rId5" Type="http://schemas.openxmlformats.org/officeDocument/2006/relationships/image" Target="../media/image28.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12.xml"/><Relationship Id="rId6" Type="http://schemas.openxmlformats.org/officeDocument/2006/relationships/image" Target="../media/image36.png"/><Relationship Id="rId5" Type="http://schemas.openxmlformats.org/officeDocument/2006/relationships/image" Target="../media/image28.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jpeg"/><Relationship Id="rId7" Type="http://schemas.openxmlformats.org/officeDocument/2006/relationships/image" Target="../media/image38.png"/><Relationship Id="rId2" Type="http://schemas.openxmlformats.org/officeDocument/2006/relationships/notesSlide" Target="../notesSlides/notesSlide28.xml"/><Relationship Id="rId1" Type="http://schemas.openxmlformats.org/officeDocument/2006/relationships/slideLayout" Target="../slideLayouts/slideLayout12.xml"/><Relationship Id="rId6" Type="http://schemas.openxmlformats.org/officeDocument/2006/relationships/image" Target="../media/image37.png"/><Relationship Id="rId5" Type="http://schemas.openxmlformats.org/officeDocument/2006/relationships/image" Target="../media/image28.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12.xml"/><Relationship Id="rId6" Type="http://schemas.openxmlformats.org/officeDocument/2006/relationships/image" Target="../media/image39.png"/><Relationship Id="rId5" Type="http://schemas.openxmlformats.org/officeDocument/2006/relationships/image" Target="../media/image28.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hyperlink" Target="https://4js.com/techdocs/fjs-gst-manual/#gst-topics/gst_whatsnew_320.html" TargetMode="Externa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12.xml"/><Relationship Id="rId6" Type="http://schemas.openxmlformats.org/officeDocument/2006/relationships/image" Target="../media/image40.png"/><Relationship Id="rId5" Type="http://schemas.openxmlformats.org/officeDocument/2006/relationships/image" Target="../media/image28.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1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2.xml"/><Relationship Id="rId1" Type="http://schemas.openxmlformats.org/officeDocument/2006/relationships/slideLayout" Target="../slideLayouts/slideLayout12.xml"/><Relationship Id="rId6" Type="http://schemas.openxmlformats.org/officeDocument/2006/relationships/image" Target="../media/image44.png"/><Relationship Id="rId5" Type="http://schemas.openxmlformats.org/officeDocument/2006/relationships/image" Target="../media/image42.png"/><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2.jpeg"/><Relationship Id="rId7"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42.pn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4.xml"/><Relationship Id="rId1" Type="http://schemas.openxmlformats.org/officeDocument/2006/relationships/slideLayout" Target="../slideLayouts/slideLayout12.xml"/><Relationship Id="rId5" Type="http://schemas.openxmlformats.org/officeDocument/2006/relationships/image" Target="../media/image42.png"/><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5.xml"/><Relationship Id="rId1" Type="http://schemas.openxmlformats.org/officeDocument/2006/relationships/slideLayout" Target="../slideLayouts/slideLayout12.xml"/><Relationship Id="rId5" Type="http://schemas.openxmlformats.org/officeDocument/2006/relationships/image" Target="../media/image47.pn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6.xml"/><Relationship Id="rId1" Type="http://schemas.openxmlformats.org/officeDocument/2006/relationships/slideLayout" Target="../slideLayouts/slideLayout1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2.jpeg"/><Relationship Id="rId7"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12.xml"/><Relationship Id="rId6" Type="http://schemas.openxmlformats.org/officeDocument/2006/relationships/image" Target="../media/image49.png"/><Relationship Id="rId5" Type="http://schemas.openxmlformats.org/officeDocument/2006/relationships/image" Target="../media/image47.png"/><Relationship Id="rId4" Type="http://schemas.openxmlformats.org/officeDocument/2006/relationships/image" Target="../media/image3.png"/><Relationship Id="rId9" Type="http://schemas.openxmlformats.org/officeDocument/2006/relationships/image" Target="../media/image51.png"/></Relationships>
</file>

<file path=ppt/slides/_rels/slide3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8.xml"/><Relationship Id="rId1" Type="http://schemas.openxmlformats.org/officeDocument/2006/relationships/slideLayout" Target="../slideLayouts/slideLayout12.xml"/><Relationship Id="rId6" Type="http://schemas.openxmlformats.org/officeDocument/2006/relationships/image" Target="../media/image52.png"/><Relationship Id="rId5" Type="http://schemas.openxmlformats.org/officeDocument/2006/relationships/image" Target="../media/image47.png"/><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9.xml"/><Relationship Id="rId1" Type="http://schemas.openxmlformats.org/officeDocument/2006/relationships/slideLayout" Target="../slideLayouts/slideLayout12.xml"/><Relationship Id="rId6" Type="http://schemas.openxmlformats.org/officeDocument/2006/relationships/image" Target="../media/image53.png"/><Relationship Id="rId5" Type="http://schemas.openxmlformats.org/officeDocument/2006/relationships/image" Target="../media/image47.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0.xml"/><Relationship Id="rId1" Type="http://schemas.openxmlformats.org/officeDocument/2006/relationships/slideLayout" Target="../slideLayouts/slideLayout12.xml"/><Relationship Id="rId5" Type="http://schemas.openxmlformats.org/officeDocument/2006/relationships/image" Target="../media/image47.png"/><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1.xml"/><Relationship Id="rId1" Type="http://schemas.openxmlformats.org/officeDocument/2006/relationships/slideLayout" Target="../slideLayouts/slideLayout12.xml"/><Relationship Id="rId5" Type="http://schemas.openxmlformats.org/officeDocument/2006/relationships/image" Target="../media/image47.png"/><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8" Type="http://schemas.openxmlformats.org/officeDocument/2006/relationships/hyperlink" Target="https://www.youtube.com/watch?v=Wt8ZEGQtdwM&amp;list=PL3xBCyGPwMje64HcWCtUH-jU3LEENiORJ" TargetMode="External"/><Relationship Id="rId3" Type="http://schemas.openxmlformats.org/officeDocument/2006/relationships/image" Target="../media/image2.jpeg"/><Relationship Id="rId7" Type="http://schemas.openxmlformats.org/officeDocument/2006/relationships/hyperlink" Target="http://www.generoreportwriter.com/developers/java/#documentation" TargetMode="External"/><Relationship Id="rId2" Type="http://schemas.openxmlformats.org/officeDocument/2006/relationships/notesSlide" Target="../notesSlides/notesSlide42.xml"/><Relationship Id="rId1" Type="http://schemas.openxmlformats.org/officeDocument/2006/relationships/slideLayout" Target="../slideLayouts/slideLayout12.xml"/><Relationship Id="rId6" Type="http://schemas.openxmlformats.org/officeDocument/2006/relationships/hyperlink" Target="https://github.com/FourJsLG/WWDC2019_BO_A3_GRW" TargetMode="External"/><Relationship Id="rId5" Type="http://schemas.openxmlformats.org/officeDocument/2006/relationships/image" Target="../media/image54.png"/><Relationship Id="rId4" Type="http://schemas.openxmlformats.org/officeDocument/2006/relationships/image" Target="../media/image3.png"/><Relationship Id="rId9" Type="http://schemas.openxmlformats.org/officeDocument/2006/relationships/hyperlink" Target="https://www.youtube.com/playlist?list=PL3xBCyGPwMjeSVgJvcVuqUbfaLLL1q1o3"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3.xml"/><Relationship Id="rId1" Type="http://schemas.openxmlformats.org/officeDocument/2006/relationships/slideLayout" Target="../slideLayouts/slideLayout12.xml"/><Relationship Id="rId5" Type="http://schemas.openxmlformats.org/officeDocument/2006/relationships/image" Target="../media/image55.jpg"/><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8.png"/><Relationship Id="rId2" Type="http://schemas.openxmlformats.org/officeDocument/2006/relationships/notesSlide" Target="../notesSlides/notesSlide44.xml"/><Relationship Id="rId1" Type="http://schemas.openxmlformats.org/officeDocument/2006/relationships/slideLayout" Target="../slideLayouts/slideLayout12.xml"/><Relationship Id="rId6" Type="http://schemas.openxmlformats.org/officeDocument/2006/relationships/image" Target="../media/image57.png"/><Relationship Id="rId5" Type="http://schemas.openxmlformats.org/officeDocument/2006/relationships/hyperlink" Target="https://4js.com/techdocs/fjs-gst-manual/#gst-topics/c_grd_rpt_design_templates.html" TargetMode="External"/><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5.xml"/><Relationship Id="rId1" Type="http://schemas.openxmlformats.org/officeDocument/2006/relationships/slideLayout" Target="../slideLayouts/slideLayout12.xml"/><Relationship Id="rId6" Type="http://schemas.openxmlformats.org/officeDocument/2006/relationships/image" Target="../media/image59.png"/><Relationship Id="rId5" Type="http://schemas.openxmlformats.org/officeDocument/2006/relationships/image" Target="../media/image57.png"/><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6.xml"/><Relationship Id="rId1" Type="http://schemas.openxmlformats.org/officeDocument/2006/relationships/slideLayout" Target="../slideLayouts/slideLayout12.xml"/><Relationship Id="rId6" Type="http://schemas.openxmlformats.org/officeDocument/2006/relationships/image" Target="../media/image60.png"/><Relationship Id="rId5" Type="http://schemas.openxmlformats.org/officeDocument/2006/relationships/image" Target="../media/image57.png"/><Relationship Id="rId4" Type="http://schemas.openxmlformats.org/officeDocument/2006/relationships/image" Target="../media/image3.png"/></Relationships>
</file>

<file path=ppt/slides/_rels/slide4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7.xml"/><Relationship Id="rId1" Type="http://schemas.openxmlformats.org/officeDocument/2006/relationships/slideLayout" Target="../slideLayouts/slideLayout12.xml"/><Relationship Id="rId6" Type="http://schemas.openxmlformats.org/officeDocument/2006/relationships/image" Target="../media/image61.png"/><Relationship Id="rId5" Type="http://schemas.openxmlformats.org/officeDocument/2006/relationships/image" Target="../media/image57.png"/><Relationship Id="rId4" Type="http://schemas.openxmlformats.org/officeDocument/2006/relationships/image" Target="../media/image3.png"/></Relationships>
</file>

<file path=ppt/slides/_rels/slide4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8.xml"/><Relationship Id="rId1" Type="http://schemas.openxmlformats.org/officeDocument/2006/relationships/slideLayout" Target="../slideLayouts/slideLayout12.xml"/><Relationship Id="rId6" Type="http://schemas.openxmlformats.org/officeDocument/2006/relationships/image" Target="../media/image57.png"/><Relationship Id="rId5" Type="http://schemas.openxmlformats.org/officeDocument/2006/relationships/image" Target="../media/image1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2.png"/><Relationship Id="rId2" Type="http://schemas.openxmlformats.org/officeDocument/2006/relationships/notesSlide" Target="../notesSlides/notesSlide49.xml"/><Relationship Id="rId1" Type="http://schemas.openxmlformats.org/officeDocument/2006/relationships/slideLayout" Target="../slideLayouts/slideLayout12.xml"/><Relationship Id="rId6" Type="http://schemas.openxmlformats.org/officeDocument/2006/relationships/image" Target="../media/image57.png"/><Relationship Id="rId5" Type="http://schemas.openxmlformats.org/officeDocument/2006/relationships/image" Target="../media/image16.png"/><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3.png"/><Relationship Id="rId2" Type="http://schemas.openxmlformats.org/officeDocument/2006/relationships/notesSlide" Target="../notesSlides/notesSlide50.xml"/><Relationship Id="rId1" Type="http://schemas.openxmlformats.org/officeDocument/2006/relationships/slideLayout" Target="../slideLayouts/slideLayout12.xml"/><Relationship Id="rId6" Type="http://schemas.openxmlformats.org/officeDocument/2006/relationships/image" Target="../media/image57.png"/><Relationship Id="rId5" Type="http://schemas.openxmlformats.org/officeDocument/2006/relationships/image" Target="../media/image16.png"/><Relationship Id="rId4" Type="http://schemas.openxmlformats.org/officeDocument/2006/relationships/image" Target="../media/image3.png"/></Relationships>
</file>

<file path=ppt/slides/_rels/slide5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4.png"/><Relationship Id="rId2" Type="http://schemas.openxmlformats.org/officeDocument/2006/relationships/notesSlide" Target="../notesSlides/notesSlide51.xml"/><Relationship Id="rId1" Type="http://schemas.openxmlformats.org/officeDocument/2006/relationships/slideLayout" Target="../slideLayouts/slideLayout12.xml"/><Relationship Id="rId6" Type="http://schemas.openxmlformats.org/officeDocument/2006/relationships/image" Target="../media/image57.png"/><Relationship Id="rId5" Type="http://schemas.openxmlformats.org/officeDocument/2006/relationships/image" Target="../media/image16.png"/><Relationship Id="rId4" Type="http://schemas.openxmlformats.org/officeDocument/2006/relationships/image" Target="../media/image3.png"/></Relationships>
</file>

<file path=ppt/slides/_rels/slide53.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5.png"/><Relationship Id="rId2" Type="http://schemas.openxmlformats.org/officeDocument/2006/relationships/notesSlide" Target="../notesSlides/notesSlide52.xml"/><Relationship Id="rId1" Type="http://schemas.openxmlformats.org/officeDocument/2006/relationships/slideLayout" Target="../slideLayouts/slideLayout12.xml"/><Relationship Id="rId6" Type="http://schemas.openxmlformats.org/officeDocument/2006/relationships/image" Target="../media/image57.png"/><Relationship Id="rId5" Type="http://schemas.openxmlformats.org/officeDocument/2006/relationships/image" Target="../media/image16.png"/><Relationship Id="rId4" Type="http://schemas.openxmlformats.org/officeDocument/2006/relationships/image" Target="../media/image3.png"/></Relationships>
</file>

<file path=ppt/slides/_rels/slide5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3.xml"/><Relationship Id="rId1" Type="http://schemas.openxmlformats.org/officeDocument/2006/relationships/slideLayout" Target="../slideLayouts/slideLayout12.xml"/><Relationship Id="rId6" Type="http://schemas.openxmlformats.org/officeDocument/2006/relationships/image" Target="../media/image66.png"/><Relationship Id="rId5" Type="http://schemas.openxmlformats.org/officeDocument/2006/relationships/image" Target="../media/image57.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9.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9.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9.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4000"/>
          </a:stretch>
        </a:blipFill>
        <a:effectLst/>
      </p:bgPr>
    </p:bg>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4"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5"/>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5"/>
              </a:buBlip>
              <a:tabLst/>
              <a:defRPr/>
            </a:pPr>
            <a:r>
              <a:rPr kumimoji="0" lang="fr-FR" sz="2000" b="1"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2000" b="1" i="0" u="none" strike="noStrike" kern="0" cap="none" spc="0" normalizeH="0" baseline="0" noProof="0" dirty="0">
                <a:ln>
                  <a:noFill/>
                </a:ln>
                <a:solidFill>
                  <a:srgbClr val="02A3CE"/>
                </a:solidFill>
                <a:effectLst/>
                <a:uLnTx/>
                <a:uFillTx/>
                <a:latin typeface="Calibri Light" panose="020F0302020204030204"/>
                <a:ea typeface="+mn-ea"/>
                <a:cs typeface="+mn-cs"/>
              </a:rPr>
              <a:t> 1</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fr-FR" sz="2000" b="0" i="0" u="none" strike="noStrike" kern="0" cap="none" spc="0" normalizeH="0" baseline="0" noProof="0" dirty="0">
                <a:ln>
                  <a:noFill/>
                </a:ln>
                <a:solidFill>
                  <a:srgbClr val="02A3CE"/>
                </a:solidFill>
                <a:effectLst/>
                <a:uLnTx/>
                <a:uFillTx/>
                <a:latin typeface="Calibri Light" panose="020F0302020204030204"/>
                <a:ea typeface="+mn-ea"/>
                <a:cs typeface="+mn-cs"/>
              </a:rPr>
              <a:t> </a:t>
            </a:r>
            <a:r>
              <a:rPr kumimoji="0" lang="fr-FR" sz="20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2000" b="0" i="0" u="none" strike="noStrike" kern="0" cap="none" spc="0" normalizeH="0" baseline="0" noProof="0" dirty="0">
                <a:ln>
                  <a:noFill/>
                </a:ln>
                <a:solidFill>
                  <a:srgbClr val="02A3CE"/>
                </a:solidFill>
                <a:effectLst/>
                <a:uLnTx/>
                <a:uFillTx/>
                <a:latin typeface="Calibri Light" panose="020F0302020204030204"/>
                <a:ea typeface="+mn-ea"/>
                <a:cs typeface="+mn-cs"/>
              </a:rPr>
              <a:t> 2</a:t>
            </a:r>
          </a:p>
          <a:p>
            <a:pPr marL="1200150" marR="0" lvl="2" indent="-285750" algn="l" defTabSz="449263" rtl="0" eaLnBrk="0" fontAlgn="base" latinLnBrk="0" hangingPunct="0">
              <a:lnSpc>
                <a:spcPct val="100000"/>
              </a:lnSpc>
              <a:spcBef>
                <a:spcPts val="400"/>
              </a:spcBef>
              <a:spcAft>
                <a:spcPct val="0"/>
              </a:spcAft>
              <a:buClr>
                <a:srgbClr val="02A3CE"/>
              </a:buClr>
              <a:buSzPct val="100000"/>
              <a:buFont typeface="Arial" panose="020B0604020202020204" pitchFamily="34" charset="0"/>
              <a:buChar char="̶"/>
              <a:tabLst/>
              <a:defRPr/>
            </a:pPr>
            <a:r>
              <a:rPr kumimoji="0" lang="fr-FR" sz="16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600" b="0" i="0" u="none" strike="noStrike" kern="0" cap="none" spc="0" normalizeH="0" baseline="0" noProof="0" dirty="0">
                <a:ln>
                  <a:noFill/>
                </a:ln>
                <a:solidFill>
                  <a:srgbClr val="02A3CE"/>
                </a:solidFill>
                <a:effectLst/>
                <a:uLnTx/>
                <a:uFillTx/>
                <a:latin typeface="Calibri Light" panose="020F0302020204030204"/>
                <a:ea typeface="+mn-ea"/>
                <a:cs typeface="+mn-cs"/>
              </a:rPr>
              <a:t> 3</a:t>
            </a:r>
          </a:p>
          <a:p>
            <a:pPr marL="1657350" marR="0" lvl="3" indent="-285750" algn="l" defTabSz="449263" rtl="0" eaLnBrk="0" fontAlgn="base" latinLnBrk="0" hangingPunct="0">
              <a:lnSpc>
                <a:spcPct val="100000"/>
              </a:lnSpc>
              <a:spcBef>
                <a:spcPts val="400"/>
              </a:spcBef>
              <a:spcAft>
                <a:spcPct val="0"/>
              </a:spcAft>
              <a:buClr>
                <a:srgbClr val="02A3CE"/>
              </a:buClr>
              <a:buSzPct val="100000"/>
              <a:buFont typeface="Wingdings" panose="05000000000000000000" pitchFamily="2" charset="2"/>
              <a:buChar char="§"/>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400" b="0" i="0" u="none" strike="noStrike" kern="0" cap="none" spc="0" normalizeH="0" baseline="0" noProof="0" dirty="0">
                <a:ln>
                  <a:noFill/>
                </a:ln>
                <a:solidFill>
                  <a:srgbClr val="02A3CE"/>
                </a:solidFill>
                <a:effectLst/>
                <a:uLnTx/>
                <a:uFillTx/>
                <a:latin typeface="Calibri Light" panose="020F0302020204030204"/>
                <a:ea typeface="+mn-ea"/>
                <a:cs typeface="+mn-cs"/>
              </a:rPr>
              <a:t> 4</a:t>
            </a:r>
          </a:p>
          <a:p>
            <a:pPr marL="2114550" marR="0" lvl="4" indent="-285750" algn="l" defTabSz="449263" rtl="0" eaLnBrk="0" fontAlgn="base" latinLnBrk="0" hangingPunct="0">
              <a:lnSpc>
                <a:spcPct val="100000"/>
              </a:lnSpc>
              <a:spcBef>
                <a:spcPts val="400"/>
              </a:spcBef>
              <a:spcAft>
                <a:spcPct val="0"/>
              </a:spcAft>
              <a:buClr>
                <a:srgbClr val="02A3CE"/>
              </a:buClr>
              <a:buSzPct val="100000"/>
              <a:buFont typeface="Arial" panose="020B0604020202020204" pitchFamily="34" charset="0"/>
              <a:buChar char="•"/>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400" b="0" i="0" u="none" strike="noStrike" kern="0" cap="none" spc="0" normalizeH="0" baseline="0" noProof="0" dirty="0">
                <a:ln>
                  <a:noFill/>
                </a:ln>
                <a:solidFill>
                  <a:srgbClr val="02A3CE"/>
                </a:solidFill>
                <a:effectLst/>
                <a:uLnTx/>
                <a:uFillTx/>
                <a:latin typeface="Calibri Light" panose="020F0302020204030204"/>
                <a:ea typeface="+mn-ea"/>
                <a:cs typeface="+mn-cs"/>
              </a:rPr>
              <a:t> 5</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3200" b="1" i="0" u="none" strike="noStrike" kern="0" cap="none" spc="0" normalizeH="0" baseline="0" noProof="0" dirty="0" err="1">
                <a:ln>
                  <a:noFill/>
                </a:ln>
                <a:solidFill>
                  <a:srgbClr val="02A3CE"/>
                </a:solidFill>
                <a:effectLst/>
                <a:uLnTx/>
                <a:uFillTx/>
                <a:latin typeface="Calibri Light" panose="020F0302020204030204"/>
                <a:ea typeface="+mj-ea"/>
                <a:cs typeface="+mj-cs"/>
              </a:rPr>
              <a:t>Title</a:t>
            </a:r>
            <a:endParaRPr kumimoji="0" lang="fr-FR" sz="3200" b="1" i="0" u="none" strike="noStrike" kern="0" cap="none" spc="0" normalizeH="0" baseline="0" noProof="0" dirty="0">
              <a:ln>
                <a:noFill/>
              </a:ln>
              <a:solidFill>
                <a:srgbClr val="02A3CE"/>
              </a:solidFill>
              <a:effectLst/>
              <a:uLnTx/>
              <a:uFillTx/>
              <a:latin typeface="Calibri Light" panose="020F0302020204030204"/>
              <a:ea typeface="+mj-ea"/>
              <a:cs typeface="+mj-cs"/>
            </a:endParaRP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j-ea"/>
                <a:cs typeface="+mj-cs"/>
              </a:rPr>
              <a:t>Subtitle</a:t>
            </a:r>
            <a:endParaRPr kumimoji="0" lang="fr-FR" sz="1400" b="0" i="0" u="none" strike="noStrike" kern="0" cap="none" spc="0" normalizeH="0" baseline="0" noProof="0" dirty="0">
              <a:ln>
                <a:noFill/>
              </a:ln>
              <a:solidFill>
                <a:srgbClr val="02A3CE"/>
              </a:solidFill>
              <a:effectLst/>
              <a:uLnTx/>
              <a:uFillTx/>
              <a:latin typeface="Calibri Light" panose="020F0302020204030204"/>
              <a:ea typeface="+mj-ea"/>
              <a:cs typeface="+mj-cs"/>
            </a:endParaRPr>
          </a:p>
        </p:txBody>
      </p:sp>
      <p:pic>
        <p:nvPicPr>
          <p:cNvPr id="8" name="Picture 7">
            <a:extLst>
              <a:ext uri="{FF2B5EF4-FFF2-40B4-BE49-F238E27FC236}">
                <a16:creationId xmlns:a16="http://schemas.microsoft.com/office/drawing/2014/main" id="{5B399A27-B8A9-4E64-BEF4-422FB13EC857}"/>
              </a:ext>
            </a:extLst>
          </p:cNvPr>
          <p:cNvPicPr>
            <a:picLocks noChangeAspect="1"/>
          </p:cNvPicPr>
          <p:nvPr/>
        </p:nvPicPr>
        <p:blipFill rotWithShape="1">
          <a:blip r:embed="rId6"/>
          <a:srcRect t="24837" b="-31050"/>
          <a:stretch/>
        </p:blipFill>
        <p:spPr>
          <a:xfrm>
            <a:off x="0" y="0"/>
            <a:ext cx="12192000" cy="9692640"/>
          </a:xfrm>
          <a:prstGeom prst="rect">
            <a:avLst/>
          </a:prstGeom>
        </p:spPr>
      </p:pic>
      <p:sp>
        <p:nvSpPr>
          <p:cNvPr id="9" name="ZoneTexte 8">
            <a:extLst>
              <a:ext uri="{FF2B5EF4-FFF2-40B4-BE49-F238E27FC236}">
                <a16:creationId xmlns:a16="http://schemas.microsoft.com/office/drawing/2014/main" id="{96FF2EC0-FEC4-4FE3-AF1B-14FDD008573B}"/>
              </a:ext>
            </a:extLst>
          </p:cNvPr>
          <p:cNvSpPr txBox="1"/>
          <p:nvPr/>
        </p:nvSpPr>
        <p:spPr>
          <a:xfrm>
            <a:off x="283215" y="232652"/>
            <a:ext cx="8083844" cy="5539978"/>
          </a:xfrm>
          <a:prstGeom prst="rect">
            <a:avLst/>
          </a:prstGeom>
          <a:noFill/>
          <a:effectLst>
            <a:outerShdw dist="25400" dir="2700000" algn="tl" rotWithShape="0">
              <a:schemeClr val="bg1"/>
            </a:outerShdw>
            <a:softEdge rad="0"/>
          </a:effectLst>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WWDC 19 </a:t>
            </a:r>
            <a:b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World Wide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dirty="0" err="1">
                <a:ln>
                  <a:noFill/>
                </a:ln>
                <a:solidFill>
                  <a:prstClr val="black"/>
                </a:solidFill>
                <a:effectLst/>
                <a:uLnTx/>
                <a:uFillTx/>
                <a:latin typeface="Calibri" panose="020F0502020204030204"/>
                <a:ea typeface="+mn-ea"/>
                <a:cs typeface="+mn-cs"/>
              </a:rPr>
              <a:t>Developer</a:t>
            </a: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fr-FR" sz="4000" b="1" i="0" u="none" strike="noStrike" kern="1200" cap="none" spc="0" normalizeH="0" baseline="0" noProof="0" dirty="0" err="1">
                <a:ln>
                  <a:noFill/>
                </a:ln>
                <a:solidFill>
                  <a:prstClr val="black"/>
                </a:solidFill>
                <a:effectLst/>
                <a:uLnTx/>
                <a:uFillTx/>
                <a:latin typeface="Calibri" panose="020F0502020204030204"/>
                <a:ea typeface="+mn-ea"/>
                <a:cs typeface="+mn-cs"/>
              </a:rPr>
              <a:t>Conference</a:t>
            </a:r>
            <a:endPar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2400" b="1" i="0" u="none" strike="noStrike" kern="1200" cap="none" spc="0" normalizeH="0" baseline="0" noProof="0" dirty="0">
              <a:ln>
                <a:noFill/>
              </a:ln>
              <a:solidFill>
                <a:prstClr val="black"/>
              </a:solidFill>
              <a:effectLst/>
              <a:uLnTx/>
              <a:uFillTx/>
              <a:latin typeface="Calibri" panose="020F0502020204030204"/>
              <a:ea typeface="+mn-ea"/>
              <a:cs typeface="+mn-cs"/>
            </a:endParaRPr>
          </a:p>
          <a:p>
            <a:r>
              <a:rPr lang="en-US" sz="4000" b="1" dirty="0"/>
              <a:t>A3 - Genero Report Writer</a:t>
            </a:r>
          </a:p>
          <a:p>
            <a:r>
              <a:rPr lang="en-US" sz="3200" b="1" dirty="0"/>
              <a:t>a closer look at a few recent features</a:t>
            </a:r>
            <a:endParaRPr lang="fr-FR" sz="3200" b="1" dirty="0"/>
          </a:p>
          <a:p>
            <a:endParaRPr lang="fr-FR" sz="2400" b="1" dirty="0"/>
          </a:p>
          <a:p>
            <a:r>
              <a:rPr lang="en-US" sz="4000" dirty="0"/>
              <a:t>Laurent Galais</a:t>
            </a:r>
            <a:endParaRPr lang="en-US" sz="4000" b="1" dirty="0">
              <a:effectLst>
                <a:outerShdw blurRad="38100" dist="38100" dir="2700000" algn="tl">
                  <a:srgbClr val="000000">
                    <a:alpha val="43137"/>
                  </a:srgbClr>
                </a:outerShdw>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Banyan Tree Mayakoba</a:t>
            </a:r>
            <a:endPar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30 September – 3 October 2019</a:t>
            </a:r>
            <a:endParaRPr kumimoji="0" lang="fr-FR" sz="2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12" name="Image 2">
            <a:extLst>
              <a:ext uri="{FF2B5EF4-FFF2-40B4-BE49-F238E27FC236}">
                <a16:creationId xmlns:a16="http://schemas.microsoft.com/office/drawing/2014/main" id="{12581CC3-6BFD-4AA2-9EFE-CBFCAAD7CFA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83215" y="5774857"/>
            <a:ext cx="2448520" cy="850491"/>
          </a:xfrm>
          <a:prstGeom prst="rect">
            <a:avLst/>
          </a:prstGeom>
        </p:spPr>
      </p:pic>
    </p:spTree>
    <p:extLst>
      <p:ext uri="{BB962C8B-B14F-4D97-AF65-F5344CB8AC3E}">
        <p14:creationId xmlns:p14="http://schemas.microsoft.com/office/powerpoint/2010/main" val="17797002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lvl="0">
              <a:defRPr/>
            </a:pPr>
            <a:r>
              <a:rPr lang="en-US" kern="0" dirty="0">
                <a:latin typeface="Century Gothic"/>
              </a:rPr>
              <a:t>Add objects and edit the report structure as required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0C2D9017-020D-4DAF-A1D0-CF8958315415}"/>
              </a:ext>
            </a:extLst>
          </p:cNvPr>
          <p:cNvPicPr>
            <a:picLocks noChangeAspect="1"/>
          </p:cNvPicPr>
          <p:nvPr/>
        </p:nvPicPr>
        <p:blipFill>
          <a:blip r:embed="rId6"/>
          <a:stretch>
            <a:fillRect/>
          </a:stretch>
        </p:blipFill>
        <p:spPr>
          <a:xfrm>
            <a:off x="1414593" y="2141390"/>
            <a:ext cx="9362814" cy="3590594"/>
          </a:xfrm>
          <a:prstGeom prst="rect">
            <a:avLst/>
          </a:prstGeom>
        </p:spPr>
      </p:pic>
      <p:pic>
        <p:nvPicPr>
          <p:cNvPr id="11" name="Picture 10">
            <a:extLst>
              <a:ext uri="{FF2B5EF4-FFF2-40B4-BE49-F238E27FC236}">
                <a16:creationId xmlns:a16="http://schemas.microsoft.com/office/drawing/2014/main" id="{CEBA1C35-A071-458E-A849-4063D9A3801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635624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Non-process-level XML files creation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min 3.20</a:t>
            </a:r>
          </a:p>
        </p:txBody>
      </p:sp>
      <p:sp>
        <p:nvSpPr>
          <p:cNvPr id="9" name="Espace réservé du contenu 2">
            <a:extLst>
              <a:ext uri="{FF2B5EF4-FFF2-40B4-BE49-F238E27FC236}">
                <a16:creationId xmlns:a16="http://schemas.microsoft.com/office/drawing/2014/main" id="{BAF60A88-25A4-4F2E-BC1F-FB25497E5656}"/>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When producing documents, GRE creates intermediate XML output files</a:t>
            </a:r>
          </a:p>
          <a:p>
            <a:r>
              <a:rPr lang="en-US" dirty="0"/>
              <a:t>A few more options available to ‘fgl_report_selectDevice’</a:t>
            </a:r>
          </a:p>
          <a:p>
            <a:pPr lvl="1"/>
            <a:r>
              <a:rPr lang="en-US" dirty="0"/>
              <a:t>From Input XML to PXML</a:t>
            </a:r>
          </a:p>
          <a:p>
            <a:pPr lvl="1"/>
            <a:r>
              <a:rPr lang="en-US" dirty="0"/>
              <a:t>The output file can be specified calling fgl_report_setOutputFileName()</a:t>
            </a:r>
          </a:p>
          <a:p>
            <a:r>
              <a:rPr lang="en-US" dirty="0"/>
              <a:t>Useful if in need to process the output of a report with other tools</a:t>
            </a:r>
          </a:p>
        </p:txBody>
      </p:sp>
      <p:pic>
        <p:nvPicPr>
          <p:cNvPr id="1026" name="Picture 2" descr="Image result for xml logo icon">
            <a:extLst>
              <a:ext uri="{FF2B5EF4-FFF2-40B4-BE49-F238E27FC236}">
                <a16:creationId xmlns:a16="http://schemas.microsoft.com/office/drawing/2014/main" id="{85596D20-999D-42A3-8FE6-2E0AF8C8D7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32216" y="152401"/>
            <a:ext cx="768537" cy="76853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CCE3C55C-BFE3-49EB-9778-7ACA4D1424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8" name="Picture 7">
            <a:extLst>
              <a:ext uri="{FF2B5EF4-FFF2-40B4-BE49-F238E27FC236}">
                <a16:creationId xmlns:a16="http://schemas.microsoft.com/office/drawing/2014/main" id="{6EA90F7D-78CA-4C0A-8BCB-E61407859194}"/>
              </a:ext>
            </a:extLst>
          </p:cNvPr>
          <p:cNvPicPr>
            <a:picLocks noChangeAspect="1"/>
          </p:cNvPicPr>
          <p:nvPr/>
        </p:nvPicPr>
        <p:blipFill>
          <a:blip r:embed="rId7"/>
          <a:stretch>
            <a:fillRect/>
          </a:stretch>
        </p:blipFill>
        <p:spPr>
          <a:xfrm>
            <a:off x="7438931" y="3425870"/>
            <a:ext cx="4177553" cy="2458514"/>
          </a:xfrm>
          <a:prstGeom prst="rect">
            <a:avLst/>
          </a:prstGeom>
        </p:spPr>
      </p:pic>
    </p:spTree>
    <p:extLst>
      <p:ext uri="{BB962C8B-B14F-4D97-AF65-F5344CB8AC3E}">
        <p14:creationId xmlns:p14="http://schemas.microsoft.com/office/powerpoint/2010/main" val="2238035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endParaRPr kumimoji="0" lang="en-US" sz="2000" b="1" i="0" u="none" strike="noStrike" kern="0" cap="none" spc="0" normalizeH="0" baseline="0" noProof="0" dirty="0">
              <a:ln>
                <a:noFill/>
              </a:ln>
              <a:solidFill>
                <a:srgbClr val="02A3CE"/>
              </a:solidFill>
              <a:effectLst/>
              <a:uLnTx/>
              <a:uFillTx/>
              <a:latin typeface="Calibri Light" panose="020F0302020204030204"/>
              <a:ea typeface="+mn-ea"/>
              <a:cs typeface="+mn-cs"/>
            </a:endParaRP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en-US" sz="3200" b="1" i="0" u="none" strike="noStrike" kern="0" cap="none" spc="0" normalizeH="0" baseline="0" noProof="0" dirty="0">
                <a:ln>
                  <a:noFill/>
                </a:ln>
                <a:solidFill>
                  <a:srgbClr val="02A3CE"/>
                </a:solidFill>
                <a:effectLst/>
                <a:uLnTx/>
                <a:uFillTx/>
                <a:latin typeface="Calibri Light" panose="020F0302020204030204"/>
                <a:ea typeface="+mj-ea"/>
                <a:cs typeface="+mj-cs"/>
              </a:rPr>
              <a:t>Paragraph and Text</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1400" b="0" i="0" u="none" strike="noStrike" kern="0" cap="none" spc="0" normalizeH="0" baseline="0" noProof="0" dirty="0">
                <a:ln>
                  <a:noFill/>
                </a:ln>
                <a:solidFill>
                  <a:srgbClr val="02A3CE"/>
                </a:solidFill>
                <a:effectLst/>
                <a:uLnTx/>
                <a:uFillTx/>
                <a:latin typeface="Calibri Light" panose="020F0302020204030204"/>
                <a:ea typeface="+mj-ea"/>
                <a:cs typeface="+mj-cs"/>
              </a:rPr>
              <a:t>New in 3.20</a:t>
            </a:r>
          </a:p>
        </p:txBody>
      </p:sp>
      <p:sp>
        <p:nvSpPr>
          <p:cNvPr id="9" name="Espace réservé du contenu 2">
            <a:extLst>
              <a:ext uri="{FF2B5EF4-FFF2-40B4-BE49-F238E27FC236}">
                <a16:creationId xmlns:a16="http://schemas.microsoft.com/office/drawing/2014/main" id="{BAF60A88-25A4-4F2E-BC1F-FB25497E5656}"/>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r>
              <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rPr>
              <a:t>Paragraph</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Propagating or composed container will create a new line if the paragraph width is exceeded</a:t>
            </a:r>
          </a:p>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r>
              <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rPr>
              <a:t>Text</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Similar to a WordBox but can only be used a child of a Paragraph</a:t>
            </a:r>
          </a:p>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endPar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endParaRPr>
          </a:p>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r>
              <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rPr>
              <a:t>Break </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Allows you to insert a break in the parent propagating container</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With a Paragraph this has the effect of forcing a new line.</a:t>
            </a:r>
          </a:p>
        </p:txBody>
      </p:sp>
      <p:pic>
        <p:nvPicPr>
          <p:cNvPr id="12" name="Picture 11">
            <a:extLst>
              <a:ext uri="{FF2B5EF4-FFF2-40B4-BE49-F238E27FC236}">
                <a16:creationId xmlns:a16="http://schemas.microsoft.com/office/drawing/2014/main" id="{CCE3C55C-BFE3-49EB-9778-7ACA4D142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11" name="Picture 2" descr="Image result for rich text editor icon">
            <a:extLst>
              <a:ext uri="{FF2B5EF4-FFF2-40B4-BE49-F238E27FC236}">
                <a16:creationId xmlns:a16="http://schemas.microsoft.com/office/drawing/2014/main" id="{43D85427-E242-49DE-BBF7-A61E301239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9724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endParaRPr kumimoji="0" lang="en-US" sz="2000" b="1" i="0" u="none" strike="noStrike" kern="0" cap="none" spc="0" normalizeH="0" baseline="0" noProof="0" dirty="0">
              <a:ln>
                <a:noFill/>
              </a:ln>
              <a:solidFill>
                <a:srgbClr val="02A3CE"/>
              </a:solidFill>
              <a:effectLst/>
              <a:uLnTx/>
              <a:uFillTx/>
              <a:latin typeface="Calibri Light" panose="020F0302020204030204"/>
              <a:ea typeface="+mn-ea"/>
              <a:cs typeface="+mn-cs"/>
            </a:endParaRP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en-US" sz="3200" b="1" i="0" u="none" strike="noStrike" kern="0" cap="none" spc="0" normalizeH="0" baseline="0" noProof="0" dirty="0">
                <a:ln>
                  <a:noFill/>
                </a:ln>
                <a:solidFill>
                  <a:srgbClr val="02A3CE"/>
                </a:solidFill>
                <a:effectLst/>
                <a:uLnTx/>
                <a:uFillTx/>
                <a:latin typeface="Calibri Light" panose="020F0302020204030204"/>
                <a:ea typeface="+mj-ea"/>
                <a:cs typeface="+mj-cs"/>
              </a:rPr>
              <a:t>Paragraph and Text</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1400" b="0" i="0" u="none" strike="noStrike" kern="0" cap="none" spc="0" normalizeH="0" baseline="0" noProof="0" dirty="0">
                <a:ln>
                  <a:noFill/>
                </a:ln>
                <a:solidFill>
                  <a:srgbClr val="02A3CE"/>
                </a:solidFill>
                <a:effectLst/>
                <a:uLnTx/>
                <a:uFillTx/>
                <a:latin typeface="Calibri Light" panose="020F0302020204030204"/>
                <a:ea typeface="+mj-ea"/>
                <a:cs typeface="+mj-cs"/>
              </a:rPr>
              <a:t>New in 3.20</a:t>
            </a:r>
          </a:p>
        </p:txBody>
      </p:sp>
      <p:pic>
        <p:nvPicPr>
          <p:cNvPr id="12" name="Picture 11">
            <a:extLst>
              <a:ext uri="{FF2B5EF4-FFF2-40B4-BE49-F238E27FC236}">
                <a16:creationId xmlns:a16="http://schemas.microsoft.com/office/drawing/2014/main" id="{CCE3C55C-BFE3-49EB-9778-7ACA4D142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11" name="Picture 2" descr="Image result for rich text editor icon">
            <a:extLst>
              <a:ext uri="{FF2B5EF4-FFF2-40B4-BE49-F238E27FC236}">
                <a16:creationId xmlns:a16="http://schemas.microsoft.com/office/drawing/2014/main" id="{43D85427-E242-49DE-BBF7-A61E301239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459B585-71DE-4BA2-9A4B-A5044A17619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65667" y="1487942"/>
            <a:ext cx="2159111" cy="1358970"/>
          </a:xfrm>
          <a:prstGeom prst="rect">
            <a:avLst/>
          </a:prstGeom>
        </p:spPr>
      </p:pic>
      <p:pic>
        <p:nvPicPr>
          <p:cNvPr id="13" name="Picture 12">
            <a:extLst>
              <a:ext uri="{FF2B5EF4-FFF2-40B4-BE49-F238E27FC236}">
                <a16:creationId xmlns:a16="http://schemas.microsoft.com/office/drawing/2014/main" id="{C94ADCB5-8593-42BF-9601-08AF6886AC2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98682" y="2167427"/>
            <a:ext cx="7175869" cy="3264068"/>
          </a:xfrm>
          <a:prstGeom prst="rect">
            <a:avLst/>
          </a:prstGeom>
        </p:spPr>
      </p:pic>
    </p:spTree>
    <p:extLst>
      <p:ext uri="{BB962C8B-B14F-4D97-AF65-F5344CB8AC3E}">
        <p14:creationId xmlns:p14="http://schemas.microsoft.com/office/powerpoint/2010/main" val="3111118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Displays an ‘image’ of an HTML, XHTML, or PXML document in the report</a:t>
            </a:r>
          </a:p>
          <a:p>
            <a:pPr lvl="1"/>
            <a:r>
              <a:rPr lang="en-US" dirty="0"/>
              <a:t>Provided to render rich text input from the ‘fglrichtext’ Web Component into documents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12" name="Picture 11">
            <a:extLst>
              <a:ext uri="{FF2B5EF4-FFF2-40B4-BE49-F238E27FC236}">
                <a16:creationId xmlns:a16="http://schemas.microsoft.com/office/drawing/2014/main" id="{803E3D24-B713-4A41-89F3-24D19093419B}"/>
              </a:ext>
            </a:extLst>
          </p:cNvPr>
          <p:cNvPicPr>
            <a:picLocks noChangeAspect="1"/>
          </p:cNvPicPr>
          <p:nvPr/>
        </p:nvPicPr>
        <p:blipFill>
          <a:blip r:embed="rId5"/>
          <a:stretch>
            <a:fillRect/>
          </a:stretch>
        </p:blipFill>
        <p:spPr>
          <a:xfrm>
            <a:off x="6757308" y="2284907"/>
            <a:ext cx="4925786" cy="4196249"/>
          </a:xfrm>
          <a:prstGeom prst="rect">
            <a:avLst/>
          </a:prstGeom>
        </p:spPr>
      </p:pic>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6631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RichText sample provided in GST ‘Reports’ demo </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85182AAD-7B75-4493-9AB2-BA4D96896CFA}"/>
              </a:ext>
            </a:extLst>
          </p:cNvPr>
          <p:cNvPicPr>
            <a:picLocks noChangeAspect="1"/>
          </p:cNvPicPr>
          <p:nvPr/>
        </p:nvPicPr>
        <p:blipFill>
          <a:blip r:embed="rId6"/>
          <a:stretch>
            <a:fillRect/>
          </a:stretch>
        </p:blipFill>
        <p:spPr>
          <a:xfrm>
            <a:off x="2528143" y="1925242"/>
            <a:ext cx="7135713" cy="3725149"/>
          </a:xfrm>
          <a:prstGeom prst="rect">
            <a:avLst/>
          </a:prstGeom>
        </p:spPr>
      </p:pic>
    </p:spTree>
    <p:extLst>
      <p:ext uri="{BB962C8B-B14F-4D97-AF65-F5344CB8AC3E}">
        <p14:creationId xmlns:p14="http://schemas.microsoft.com/office/powerpoint/2010/main" val="2960939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Properties</a:t>
            </a:r>
          </a:p>
          <a:p>
            <a:pPr lvl="1"/>
            <a:r>
              <a:rPr lang="en-US" dirty="0"/>
              <a:t>Type: specifies whether the document is HTML, XHTML, or PXML</a:t>
            </a:r>
          </a:p>
          <a:p>
            <a:pPr lvl="1"/>
            <a:r>
              <a:rPr lang="en-US" dirty="0"/>
              <a:t>Location: Specifies the file name and path of the document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FDA5D5D6-FC35-4CEF-9BA3-3A9B40EE556D}"/>
              </a:ext>
            </a:extLst>
          </p:cNvPr>
          <p:cNvPicPr>
            <a:picLocks noChangeAspect="1"/>
          </p:cNvPicPr>
          <p:nvPr/>
        </p:nvPicPr>
        <p:blipFill>
          <a:blip r:embed="rId6"/>
          <a:stretch>
            <a:fillRect/>
          </a:stretch>
        </p:blipFill>
        <p:spPr>
          <a:xfrm>
            <a:off x="1624183" y="2935389"/>
            <a:ext cx="8943634" cy="1848882"/>
          </a:xfrm>
          <a:prstGeom prst="rect">
            <a:avLst/>
          </a:prstGeom>
        </p:spPr>
      </p:pic>
    </p:spTree>
    <p:extLst>
      <p:ext uri="{BB962C8B-B14F-4D97-AF65-F5344CB8AC3E}">
        <p14:creationId xmlns:p14="http://schemas.microsoft.com/office/powerpoint/2010/main" val="4103864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Embed documents in the Location property</a:t>
            </a:r>
          </a:p>
          <a:p>
            <a:pPr lvl="1"/>
            <a:r>
              <a:rPr lang="en-US" dirty="0"/>
              <a:t>You can use the data protocol syntax</a:t>
            </a:r>
          </a:p>
          <a:p>
            <a:pPr lvl="2"/>
            <a:r>
              <a:rPr lang="en-US" dirty="0"/>
              <a:t>Following the </a:t>
            </a:r>
            <a:r>
              <a:rPr lang="en-US" dirty="0">
                <a:hlinkClick r:id="rId5"/>
              </a:rPr>
              <a:t>data URI scheme</a:t>
            </a:r>
            <a:endParaRPr lang="en-US" dirty="0"/>
          </a:p>
          <a:p>
            <a:pPr lvl="2"/>
            <a:r>
              <a:rPr lang="en-US" dirty="0"/>
              <a:t>‘data:text/xml, data’ for PXML, ‘data:text/html, data’ for HTML/XHTML</a:t>
            </a:r>
          </a:p>
          <a:p>
            <a:pPr lvl="2"/>
            <a:r>
              <a:rPr lang="en-US" dirty="0"/>
              <a:t>You can use the expression editor to integrate a variable</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86CF8FF-46C9-4919-AF7F-DD35F1DDFB58}"/>
              </a:ext>
            </a:extLst>
          </p:cNvPr>
          <p:cNvPicPr>
            <a:picLocks noChangeAspect="1"/>
          </p:cNvPicPr>
          <p:nvPr/>
        </p:nvPicPr>
        <p:blipFill>
          <a:blip r:embed="rId7"/>
          <a:stretch>
            <a:fillRect/>
          </a:stretch>
        </p:blipFill>
        <p:spPr>
          <a:xfrm>
            <a:off x="3174026" y="3016991"/>
            <a:ext cx="5988377" cy="2088402"/>
          </a:xfrm>
          <a:prstGeom prst="rect">
            <a:avLst/>
          </a:prstGeom>
        </p:spPr>
      </p:pic>
      <p:pic>
        <p:nvPicPr>
          <p:cNvPr id="11" name="Picture 10">
            <a:extLst>
              <a:ext uri="{FF2B5EF4-FFF2-40B4-BE49-F238E27FC236}">
                <a16:creationId xmlns:a16="http://schemas.microsoft.com/office/drawing/2014/main" id="{E56BFC98-6599-42BB-B400-01836A8F409A}"/>
              </a:ext>
            </a:extLst>
          </p:cNvPr>
          <p:cNvPicPr>
            <a:picLocks noChangeAspect="1"/>
          </p:cNvPicPr>
          <p:nvPr/>
        </p:nvPicPr>
        <p:blipFill>
          <a:blip r:embed="rId8"/>
          <a:stretch>
            <a:fillRect/>
          </a:stretch>
        </p:blipFill>
        <p:spPr>
          <a:xfrm>
            <a:off x="6650798" y="4457150"/>
            <a:ext cx="5039097" cy="1799231"/>
          </a:xfrm>
          <a:prstGeom prst="rect">
            <a:avLst/>
          </a:prstGeom>
        </p:spPr>
      </p:pic>
      <p:pic>
        <p:nvPicPr>
          <p:cNvPr id="7" name="Picture 6">
            <a:extLst>
              <a:ext uri="{FF2B5EF4-FFF2-40B4-BE49-F238E27FC236}">
                <a16:creationId xmlns:a16="http://schemas.microsoft.com/office/drawing/2014/main" id="{1B2E5EB9-C06A-484E-9491-A5BB7A72DD0F}"/>
              </a:ext>
            </a:extLst>
          </p:cNvPr>
          <p:cNvPicPr>
            <a:picLocks noChangeAspect="1"/>
          </p:cNvPicPr>
          <p:nvPr/>
        </p:nvPicPr>
        <p:blipFill>
          <a:blip r:embed="rId9"/>
          <a:stretch>
            <a:fillRect/>
          </a:stretch>
        </p:blipFill>
        <p:spPr>
          <a:xfrm>
            <a:off x="6650798" y="4475983"/>
            <a:ext cx="5092967" cy="2146217"/>
          </a:xfrm>
          <a:prstGeom prst="rect">
            <a:avLst/>
          </a:prstGeom>
        </p:spPr>
      </p:pic>
    </p:spTree>
    <p:extLst>
      <p:ext uri="{BB962C8B-B14F-4D97-AF65-F5344CB8AC3E}">
        <p14:creationId xmlns:p14="http://schemas.microsoft.com/office/powerpoint/2010/main" val="1442730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Considerations/Limitations</a:t>
            </a:r>
          </a:p>
          <a:p>
            <a:pPr lvl="1"/>
            <a:r>
              <a:rPr lang="en-US" dirty="0"/>
              <a:t>Not all CSS styles nor HTML elements are supported by the Rich Text Box</a:t>
            </a:r>
          </a:p>
          <a:p>
            <a:pPr lvl="2"/>
            <a:r>
              <a:rPr lang="en-US" dirty="0"/>
              <a:t>Check the documented support list for both (</a:t>
            </a:r>
            <a:r>
              <a:rPr lang="en-US" dirty="0">
                <a:hlinkClick r:id="rId5"/>
              </a:rPr>
              <a:t>CSS here</a:t>
            </a:r>
            <a:r>
              <a:rPr lang="en-US" dirty="0"/>
              <a:t> and </a:t>
            </a:r>
            <a:r>
              <a:rPr lang="en-US" dirty="0">
                <a:hlinkClick r:id="rId6"/>
              </a:rPr>
              <a:t>HTML here</a:t>
            </a:r>
            <a:r>
              <a:rPr lang="en-US" dirty="0"/>
              <a:t>)</a:t>
            </a:r>
          </a:p>
          <a:p>
            <a:pPr lvl="1"/>
            <a:r>
              <a:rPr lang="en-US" dirty="0"/>
              <a:t>Properties or elements that are not supported may silently be ignored at runtime</a:t>
            </a:r>
          </a:p>
          <a:p>
            <a:pPr lvl="1"/>
            <a:r>
              <a:rPr lang="en-US" dirty="0"/>
              <a:t>CSS styles must be contained in the HTML document using a &lt;style&gt; element</a:t>
            </a:r>
          </a:p>
          <a:p>
            <a:pPr lvl="1"/>
            <a:r>
              <a:rPr lang="en-US" dirty="0"/>
              <a:t>References to external CSS files (for example, using &lt;link&gt; tags) are not supported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481EE8E2-2CFB-4378-875A-A73146DA39C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1757509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Transform the extracted Raw XML Data Stream before it is sent to the Genero Report Engine</a:t>
            </a:r>
            <a:endParaRPr lang="fr-FR" kern="0" dirty="0"/>
          </a:p>
          <a:p>
            <a:pPr lvl="1"/>
            <a:r>
              <a:rPr lang="en-US" kern="0" dirty="0"/>
              <a:t>RST file</a:t>
            </a:r>
          </a:p>
          <a:p>
            <a:pPr lvl="1"/>
            <a:r>
              <a:rPr lang="en-US" kern="0" dirty="0"/>
              <a:t>Used in Designer</a:t>
            </a:r>
          </a:p>
          <a:p>
            <a:pPr lvl="2"/>
            <a:r>
              <a:rPr lang="en-US" kern="0" dirty="0"/>
              <a:t>In the same way as RDD or XSD</a:t>
            </a:r>
          </a:p>
          <a:p>
            <a:pPr lvl="2"/>
            <a:r>
              <a:rPr lang="en-US" kern="0" dirty="0"/>
              <a:t>Data view shows schema with specified transformations</a:t>
            </a:r>
          </a:p>
          <a:p>
            <a:pPr lvl="1"/>
            <a:r>
              <a:rPr lang="en-US" kern="0" dirty="0"/>
              <a:t>Used at </a:t>
            </a:r>
            <a:r>
              <a:rPr lang="en-US" u="sng" kern="0" dirty="0"/>
              <a:t>runtime</a:t>
            </a:r>
            <a:r>
              <a:rPr lang="en-US" kern="0" dirty="0"/>
              <a:t> (in GRE)</a:t>
            </a:r>
          </a:p>
          <a:p>
            <a:pPr lvl="2"/>
            <a:r>
              <a:rPr lang="en-US" kern="0" dirty="0"/>
              <a:t>Apply transformations to data in serial manner</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Concepts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8405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Laurent Galais</a:t>
            </a:r>
          </a:p>
          <a:p>
            <a:pPr lvl="1"/>
            <a:r>
              <a:rPr lang="fr-FR" kern="0" dirty="0"/>
              <a:t>Services &amp; Support Manager, US &amp; Canada</a:t>
            </a:r>
          </a:p>
          <a:p>
            <a:pPr lvl="1"/>
            <a:r>
              <a:rPr lang="fr-FR" kern="0" dirty="0"/>
              <a:t>Located in Dallas, TX</a:t>
            </a:r>
          </a:p>
          <a:p>
            <a:pPr lvl="1"/>
            <a:r>
              <a:rPr lang="fr-FR" kern="0" dirty="0"/>
              <a:t>Working for Four Js since 1998</a:t>
            </a:r>
          </a:p>
          <a:p>
            <a:pPr lvl="1"/>
            <a:r>
              <a:rPr lang="fr-FR" kern="0" dirty="0"/>
              <a:t>Transferred in the US in 2002</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Who am I</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endParaRPr lang="fr-FR" sz="1400" b="0" kern="0" dirty="0"/>
          </a:p>
        </p:txBody>
      </p:sp>
      <p:pic>
        <p:nvPicPr>
          <p:cNvPr id="1026" name="Picture 2" descr="Image result for lg logo">
            <a:extLst>
              <a:ext uri="{FF2B5EF4-FFF2-40B4-BE49-F238E27FC236}">
                <a16:creationId xmlns:a16="http://schemas.microsoft.com/office/drawing/2014/main" id="{D1983899-ECB1-47AE-B2E3-ABAEC4D95CD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76982" y="185700"/>
            <a:ext cx="1548279" cy="8670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1065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Architecture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F7FD55A-B095-4FCC-A607-76957401D6ED}"/>
              </a:ext>
            </a:extLst>
          </p:cNvPr>
          <p:cNvPicPr>
            <a:picLocks noChangeAspect="1"/>
          </p:cNvPicPr>
          <p:nvPr/>
        </p:nvPicPr>
        <p:blipFill>
          <a:blip r:embed="rId6"/>
          <a:stretch>
            <a:fillRect/>
          </a:stretch>
        </p:blipFill>
        <p:spPr>
          <a:xfrm>
            <a:off x="1715018" y="1389835"/>
            <a:ext cx="9197788" cy="4260556"/>
          </a:xfrm>
          <a:prstGeom prst="rect">
            <a:avLst/>
          </a:prstGeom>
        </p:spPr>
      </p:pic>
    </p:spTree>
    <p:extLst>
      <p:ext uri="{BB962C8B-B14F-4D97-AF65-F5344CB8AC3E}">
        <p14:creationId xmlns:p14="http://schemas.microsoft.com/office/powerpoint/2010/main" val="597181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Multiple reports, some using detailed data from the data source, and others using only simple data</a:t>
            </a:r>
          </a:p>
          <a:p>
            <a:r>
              <a:rPr lang="en-US" kern="0" dirty="0"/>
              <a:t>Multiple reports that group and aggregate the detailed data in different ways</a:t>
            </a:r>
          </a:p>
          <a:p>
            <a:r>
              <a:rPr lang="en-US" kern="0" dirty="0"/>
              <a:t>The data source is a fixed third-party source, but you need to group and aggregate the data in a different way than is supplied by the source</a:t>
            </a:r>
          </a:p>
          <a:p>
            <a:r>
              <a:rPr lang="en-US" kern="0" dirty="0"/>
              <a:t>The data is needed more than once, but issuing two SQLs to retrieve it is not an option because the data cannot change between queries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Scope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50246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Grouping data using variables</a:t>
            </a:r>
          </a:p>
          <a:p>
            <a:r>
              <a:rPr lang="en-US" kern="0" dirty="0"/>
              <a:t>Sorting data</a:t>
            </a:r>
          </a:p>
          <a:p>
            <a:pPr lvl="1"/>
            <a:r>
              <a:rPr lang="en-US" kern="0" dirty="0"/>
              <a:t>Before or after grouping</a:t>
            </a:r>
          </a:p>
          <a:p>
            <a:r>
              <a:rPr lang="en-US" kern="0" dirty="0"/>
              <a:t>Duplication of any part of the document</a:t>
            </a:r>
          </a:p>
          <a:p>
            <a:pPr lvl="1"/>
            <a:r>
              <a:rPr lang="en-US" kern="0" dirty="0"/>
              <a:t>Use the same data multiple times in report</a:t>
            </a:r>
          </a:p>
          <a:p>
            <a:r>
              <a:rPr lang="en-US" kern="0" dirty="0"/>
              <a:t>Shifting record lists and variables</a:t>
            </a:r>
          </a:p>
          <a:p>
            <a:r>
              <a:rPr lang="en-US" kern="0" dirty="0"/>
              <a:t>Computing aggregates</a:t>
            </a:r>
          </a:p>
          <a:p>
            <a:pPr lvl="1"/>
            <a:r>
              <a:rPr lang="en-US" kern="0" dirty="0"/>
              <a:t>Average, minimum, maximum</a:t>
            </a:r>
          </a:p>
          <a:p>
            <a:r>
              <a:rPr lang="en-US" kern="0" dirty="0"/>
              <a:t>Computing running aggregates</a:t>
            </a:r>
          </a:p>
          <a:p>
            <a:pPr lvl="1"/>
            <a:r>
              <a:rPr lang="en-US" kern="0" dirty="0"/>
              <a:t>Printing values that depend on page breaks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Features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5266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Data Stream: Input XML</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EC662B-9D19-4958-AE12-3B03815CE42A}"/>
              </a:ext>
            </a:extLst>
          </p:cNvPr>
          <p:cNvPicPr>
            <a:picLocks noChangeAspect="1"/>
          </p:cNvPicPr>
          <p:nvPr/>
        </p:nvPicPr>
        <p:blipFill>
          <a:blip r:embed="rId5"/>
          <a:stretch>
            <a:fillRect/>
          </a:stretch>
        </p:blipFill>
        <p:spPr>
          <a:xfrm>
            <a:off x="2796769" y="1309046"/>
            <a:ext cx="6874685" cy="4239908"/>
          </a:xfrm>
          <a:prstGeom prst="rect">
            <a:avLst/>
          </a:prstGeom>
        </p:spPr>
      </p:pic>
    </p:spTree>
    <p:extLst>
      <p:ext uri="{BB962C8B-B14F-4D97-AF65-F5344CB8AC3E}">
        <p14:creationId xmlns:p14="http://schemas.microsoft.com/office/powerpoint/2010/main" val="12322841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Data Stream: Transformed XML</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9503A64-3985-4E58-B12F-817F0C7131A6}"/>
              </a:ext>
            </a:extLst>
          </p:cNvPr>
          <p:cNvPicPr>
            <a:picLocks noChangeAspect="1"/>
          </p:cNvPicPr>
          <p:nvPr/>
        </p:nvPicPr>
        <p:blipFill>
          <a:blip r:embed="rId5"/>
          <a:stretch>
            <a:fillRect/>
          </a:stretch>
        </p:blipFill>
        <p:spPr>
          <a:xfrm>
            <a:off x="167341" y="1285840"/>
            <a:ext cx="4488329" cy="1789170"/>
          </a:xfrm>
          <a:prstGeom prst="rect">
            <a:avLst/>
          </a:prstGeom>
        </p:spPr>
      </p:pic>
      <p:pic>
        <p:nvPicPr>
          <p:cNvPr id="10" name="Picture 9">
            <a:extLst>
              <a:ext uri="{FF2B5EF4-FFF2-40B4-BE49-F238E27FC236}">
                <a16:creationId xmlns:a16="http://schemas.microsoft.com/office/drawing/2014/main" id="{72F113A2-E716-49F5-9CB5-6648D3FB60B7}"/>
              </a:ext>
            </a:extLst>
          </p:cNvPr>
          <p:cNvPicPr>
            <a:picLocks noChangeAspect="1"/>
          </p:cNvPicPr>
          <p:nvPr/>
        </p:nvPicPr>
        <p:blipFill>
          <a:blip r:embed="rId6"/>
          <a:stretch>
            <a:fillRect/>
          </a:stretch>
        </p:blipFill>
        <p:spPr>
          <a:xfrm>
            <a:off x="1981199" y="2369394"/>
            <a:ext cx="4918059" cy="1915106"/>
          </a:xfrm>
          <a:prstGeom prst="rect">
            <a:avLst/>
          </a:prstGeom>
        </p:spPr>
      </p:pic>
      <p:pic>
        <p:nvPicPr>
          <p:cNvPr id="11" name="Picture 10">
            <a:extLst>
              <a:ext uri="{FF2B5EF4-FFF2-40B4-BE49-F238E27FC236}">
                <a16:creationId xmlns:a16="http://schemas.microsoft.com/office/drawing/2014/main" id="{C2CE00C6-5D72-484E-8DC5-CC8811AFD9A8}"/>
              </a:ext>
            </a:extLst>
          </p:cNvPr>
          <p:cNvPicPr>
            <a:picLocks noChangeAspect="1"/>
          </p:cNvPicPr>
          <p:nvPr/>
        </p:nvPicPr>
        <p:blipFill>
          <a:blip r:embed="rId7"/>
          <a:stretch>
            <a:fillRect/>
          </a:stretch>
        </p:blipFill>
        <p:spPr>
          <a:xfrm>
            <a:off x="5449716" y="3598065"/>
            <a:ext cx="5560160" cy="2217041"/>
          </a:xfrm>
          <a:prstGeom prst="rect">
            <a:avLst/>
          </a:prstGeom>
        </p:spPr>
      </p:pic>
    </p:spTree>
    <p:extLst>
      <p:ext uri="{BB962C8B-B14F-4D97-AF65-F5344CB8AC3E}">
        <p14:creationId xmlns:p14="http://schemas.microsoft.com/office/powerpoint/2010/main" val="7985620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new schema transformation</a:t>
            </a:r>
          </a:p>
          <a:p>
            <a:pPr lvl="1"/>
            <a:r>
              <a:rPr lang="en-US" kern="0" dirty="0"/>
              <a:t>File &gt; New &gt; Reports &gt; Report Schema &gt; Schema Transformation (.rst)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B01DAEC-62A9-437E-8988-F4D7EB4A59CC}"/>
              </a:ext>
            </a:extLst>
          </p:cNvPr>
          <p:cNvPicPr>
            <a:picLocks noChangeAspect="1"/>
          </p:cNvPicPr>
          <p:nvPr/>
        </p:nvPicPr>
        <p:blipFill>
          <a:blip r:embed="rId6"/>
          <a:stretch>
            <a:fillRect/>
          </a:stretch>
        </p:blipFill>
        <p:spPr>
          <a:xfrm>
            <a:off x="3117252" y="2062276"/>
            <a:ext cx="6377811" cy="3648979"/>
          </a:xfrm>
          <a:prstGeom prst="rect">
            <a:avLst/>
          </a:prstGeom>
        </p:spPr>
      </p:pic>
    </p:spTree>
    <p:extLst>
      <p:ext uri="{BB962C8B-B14F-4D97-AF65-F5344CB8AC3E}">
        <p14:creationId xmlns:p14="http://schemas.microsoft.com/office/powerpoint/2010/main" val="4972548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Source selection and file location</a:t>
            </a:r>
          </a:p>
          <a:p>
            <a:pPr lvl="1"/>
            <a:r>
              <a:rPr lang="en-US" kern="0" dirty="0"/>
              <a:t>Select Schema Location</a:t>
            </a:r>
          </a:p>
          <a:p>
            <a:pPr lvl="2"/>
            <a:r>
              <a:rPr lang="en-US" kern="0" dirty="0"/>
              <a:t>file name of the schema to transform (RDD, XSD or RST)</a:t>
            </a:r>
          </a:p>
          <a:p>
            <a:pPr lvl="1"/>
            <a:r>
              <a:rPr lang="en-US" kern="0" dirty="0"/>
              <a:t>Specify schema root</a:t>
            </a:r>
          </a:p>
          <a:p>
            <a:pPr lvl="2"/>
            <a:r>
              <a:rPr lang="en-US" kern="0" dirty="0"/>
              <a:t>In case XSD contains multiple root elements</a:t>
            </a:r>
          </a:p>
          <a:p>
            <a:pPr lvl="1"/>
            <a:r>
              <a:rPr lang="en-US" kern="0" dirty="0"/>
              <a:t>Specify schema transformation file path</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5031D286-5E02-4353-9AD7-1577663EC269}"/>
              </a:ext>
            </a:extLst>
          </p:cNvPr>
          <p:cNvPicPr>
            <a:picLocks noChangeAspect="1"/>
          </p:cNvPicPr>
          <p:nvPr/>
        </p:nvPicPr>
        <p:blipFill>
          <a:blip r:embed="rId6"/>
          <a:stretch>
            <a:fillRect/>
          </a:stretch>
        </p:blipFill>
        <p:spPr>
          <a:xfrm>
            <a:off x="3260792" y="3338970"/>
            <a:ext cx="5670415" cy="2458329"/>
          </a:xfrm>
          <a:prstGeom prst="rect">
            <a:avLst/>
          </a:prstGeom>
        </p:spPr>
      </p:pic>
    </p:spTree>
    <p:extLst>
      <p:ext uri="{BB962C8B-B14F-4D97-AF65-F5344CB8AC3E}">
        <p14:creationId xmlns:p14="http://schemas.microsoft.com/office/powerpoint/2010/main" val="11024151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Data building</a:t>
            </a:r>
          </a:p>
          <a:p>
            <a:pPr lvl="1"/>
            <a:r>
              <a:rPr lang="en-US" kern="0" dirty="0"/>
              <a:t>Select the data to be available on report design</a:t>
            </a:r>
          </a:p>
          <a:p>
            <a:pPr lvl="1"/>
            <a:r>
              <a:rPr lang="en-US" kern="0" dirty="0"/>
              <a:t>Data can be re-ordered</a:t>
            </a:r>
          </a:p>
          <a:p>
            <a:pPr lvl="1"/>
            <a:r>
              <a:rPr lang="en-US" kern="0" dirty="0"/>
              <a:t>Data can be renamed</a:t>
            </a:r>
          </a:p>
          <a:p>
            <a:pPr lvl="2"/>
            <a:r>
              <a:rPr lang="en-US" kern="0" dirty="0"/>
              <a:t>Data should be renamed when used multiple times</a:t>
            </a:r>
          </a:p>
          <a:p>
            <a:pPr lvl="1"/>
            <a:r>
              <a:rPr lang="en-US" kern="0" dirty="0"/>
              <a:t>Data can be duplicated by drag’n’droping multiple times</a:t>
            </a:r>
          </a:p>
          <a:p>
            <a:pPr lvl="1"/>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0FAF69C-CEB0-4271-822B-A10100BA4866}"/>
              </a:ext>
            </a:extLst>
          </p:cNvPr>
          <p:cNvPicPr>
            <a:picLocks noChangeAspect="1"/>
          </p:cNvPicPr>
          <p:nvPr/>
        </p:nvPicPr>
        <p:blipFill>
          <a:blip r:embed="rId6"/>
          <a:stretch>
            <a:fillRect/>
          </a:stretch>
        </p:blipFill>
        <p:spPr>
          <a:xfrm>
            <a:off x="3852420" y="3420677"/>
            <a:ext cx="4487159" cy="2466180"/>
          </a:xfrm>
          <a:prstGeom prst="rect">
            <a:avLst/>
          </a:prstGeom>
        </p:spPr>
      </p:pic>
    </p:spTree>
    <p:extLst>
      <p:ext uri="{BB962C8B-B14F-4D97-AF65-F5344CB8AC3E}">
        <p14:creationId xmlns:p14="http://schemas.microsoft.com/office/powerpoint/2010/main" val="12745211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Practical application: Duplicate data in a report</a:t>
            </a:r>
          </a:p>
          <a:p>
            <a:pPr lvl="1"/>
            <a:r>
              <a:rPr lang="en-US" kern="0" dirty="0"/>
              <a:t>Create a report schema transformation (RST) that duplicates the data</a:t>
            </a:r>
          </a:p>
          <a:p>
            <a:pPr lvl="2"/>
            <a:r>
              <a:rPr lang="en-US" kern="0" dirty="0"/>
              <a:t>Ensure to rename all variables that should appear twice in the report</a:t>
            </a:r>
          </a:p>
          <a:p>
            <a:r>
              <a:rPr lang="en-US" kern="0" dirty="0"/>
              <a:t>Create a new Report design and load RST in Data view</a:t>
            </a:r>
          </a:p>
          <a:p>
            <a:pPr lvl="1"/>
            <a:r>
              <a:rPr lang="en-US" kern="0" dirty="0"/>
              <a:t>Duplicated reports shown in Structure view</a:t>
            </a:r>
          </a:p>
          <a:p>
            <a:r>
              <a:rPr lang="en-US" kern="0" dirty="0"/>
              <a:t>Add objects and rearrange Report Structure so that the data is displayed as required</a:t>
            </a:r>
          </a:p>
          <a:p>
            <a:pPr lvl="1"/>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a:extLst>
              <a:ext uri="{FF2B5EF4-FFF2-40B4-BE49-F238E27FC236}">
                <a16:creationId xmlns:a16="http://schemas.microsoft.com/office/drawing/2014/main" id="{A155EB97-06B2-49B3-864D-E25ADE31A8E2}"/>
              </a:ext>
            </a:extLst>
          </p:cNvPr>
          <p:cNvPicPr/>
          <p:nvPr/>
        </p:nvPicPr>
        <p:blipFill>
          <a:blip r:embed="rId6"/>
          <a:stretch/>
        </p:blipFill>
        <p:spPr>
          <a:xfrm>
            <a:off x="8626409" y="893430"/>
            <a:ext cx="2086769" cy="1796251"/>
          </a:xfrm>
          <a:prstGeom prst="rect">
            <a:avLst/>
          </a:prstGeom>
          <a:ln>
            <a:solidFill>
              <a:schemeClr val="bg1">
                <a:lumMod val="85000"/>
              </a:schemeClr>
            </a:solidFill>
          </a:ln>
        </p:spPr>
      </p:pic>
      <p:pic>
        <p:nvPicPr>
          <p:cNvPr id="11" name="Picture 7">
            <a:extLst>
              <a:ext uri="{FF2B5EF4-FFF2-40B4-BE49-F238E27FC236}">
                <a16:creationId xmlns:a16="http://schemas.microsoft.com/office/drawing/2014/main" id="{6888C335-07C0-4466-B565-F59F0970C973}"/>
              </a:ext>
            </a:extLst>
          </p:cNvPr>
          <p:cNvPicPr/>
          <p:nvPr/>
        </p:nvPicPr>
        <p:blipFill>
          <a:blip r:embed="rId7"/>
          <a:stretch/>
        </p:blipFill>
        <p:spPr>
          <a:xfrm>
            <a:off x="8211183" y="2785017"/>
            <a:ext cx="2917219" cy="3566798"/>
          </a:xfrm>
          <a:prstGeom prst="rect">
            <a:avLst/>
          </a:prstGeom>
          <a:ln>
            <a:solidFill>
              <a:schemeClr val="bg1">
                <a:lumMod val="85000"/>
              </a:schemeClr>
            </a:solidFill>
          </a:ln>
        </p:spPr>
      </p:pic>
      <p:pic>
        <p:nvPicPr>
          <p:cNvPr id="12" name="Picture 11">
            <a:extLst>
              <a:ext uri="{FF2B5EF4-FFF2-40B4-BE49-F238E27FC236}">
                <a16:creationId xmlns:a16="http://schemas.microsoft.com/office/drawing/2014/main" id="{16CF993B-5552-419A-985C-09D54572427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23424151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Sum Aggregate added to a report: Typical usage</a:t>
            </a:r>
          </a:p>
          <a:p>
            <a:pPr lvl="1"/>
            <a:r>
              <a:rPr lang="en-US" kern="0" dirty="0"/>
              <a:t>Compute a sum per customer since the data transferred is provided ‘raw’</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37BB48E-0F81-41BD-8FA2-CFFCE15B1926}"/>
              </a:ext>
            </a:extLst>
          </p:cNvPr>
          <p:cNvPicPr>
            <a:picLocks noChangeAspect="1"/>
          </p:cNvPicPr>
          <p:nvPr/>
        </p:nvPicPr>
        <p:blipFill>
          <a:blip r:embed="rId6"/>
          <a:stretch>
            <a:fillRect/>
          </a:stretch>
        </p:blipFill>
        <p:spPr>
          <a:xfrm>
            <a:off x="7518572" y="1983830"/>
            <a:ext cx="4089056" cy="4685530"/>
          </a:xfrm>
          <a:prstGeom prst="rect">
            <a:avLst/>
          </a:prstGeom>
        </p:spPr>
      </p:pic>
    </p:spTree>
    <p:extLst>
      <p:ext uri="{BB962C8B-B14F-4D97-AF65-F5344CB8AC3E}">
        <p14:creationId xmlns:p14="http://schemas.microsoft.com/office/powerpoint/2010/main" val="82337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Audience</a:t>
            </a:r>
          </a:p>
          <a:p>
            <a:pPr lvl="1"/>
            <a:r>
              <a:rPr lang="en-US" kern="0" dirty="0"/>
              <a:t>You are familiar with the GRW architecture</a:t>
            </a:r>
          </a:p>
          <a:p>
            <a:pPr lvl="1"/>
            <a:r>
              <a:rPr lang="en-US" kern="0" dirty="0"/>
              <a:t>You are familiar with GRW Report Designer &amp; associated BDL code</a:t>
            </a:r>
          </a:p>
          <a:p>
            <a:pPr lvl="1"/>
            <a:r>
              <a:rPr lang="en-US" kern="0" dirty="0"/>
              <a:t>You have reports in production</a:t>
            </a:r>
            <a:endParaRPr lang="fr-FR" kern="0" dirty="0"/>
          </a:p>
          <a:p>
            <a:r>
              <a:rPr lang="fr-FR" kern="0" dirty="0"/>
              <a:t>Content</a:t>
            </a:r>
          </a:p>
          <a:p>
            <a:pPr lvl="1"/>
            <a:r>
              <a:rPr lang="fr-FR" kern="0" dirty="0"/>
              <a:t>Mixed between 3.20 features and other fairly recent features</a:t>
            </a:r>
          </a:p>
          <a:p>
            <a:pPr lvl="1"/>
            <a:r>
              <a:rPr lang="fr-FR" kern="0" dirty="0"/>
              <a:t>Some simple, some more complex</a:t>
            </a:r>
          </a:p>
          <a:p>
            <a:pPr lvl="1"/>
            <a:r>
              <a:rPr lang="fr-FR" kern="0" dirty="0"/>
              <a:t>Design &amp; Deployment oriented</a:t>
            </a:r>
          </a:p>
          <a:p>
            <a:pPr lvl="1"/>
            <a:r>
              <a:rPr lang="fr-FR" kern="0" dirty="0"/>
              <a:t>Selected to highlight value-add &amp; uniqueness to GRW</a:t>
            </a:r>
          </a:p>
          <a:p>
            <a:pPr lvl="1"/>
            <a:r>
              <a:rPr lang="fr-FR" kern="0" dirty="0"/>
              <a:t>Complete 3.20 list is available </a:t>
            </a:r>
            <a:r>
              <a:rPr lang="fr-FR" kern="0" dirty="0">
                <a:hlinkClick r:id="rId5"/>
              </a:rPr>
              <a:t>here</a:t>
            </a:r>
            <a:r>
              <a:rPr lang="fr-FR" kern="0" dirty="0"/>
              <a:t> (Table 7 &amp; 8)</a:t>
            </a:r>
          </a:p>
          <a:p>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sz="1400" b="0" kern="0" dirty="0"/>
              <a:t>A closer look at a few recent features</a:t>
            </a:r>
            <a:endParaRPr lang="fr-FR" sz="1400" b="0" kern="0" dirty="0"/>
          </a:p>
        </p:txBody>
      </p:sp>
      <p:pic>
        <p:nvPicPr>
          <p:cNvPr id="7" name="Picture 6">
            <a:extLst>
              <a:ext uri="{FF2B5EF4-FFF2-40B4-BE49-F238E27FC236}">
                <a16:creationId xmlns:a16="http://schemas.microsoft.com/office/drawing/2014/main" id="{63056512-4300-4D7F-B30C-8E633F2A02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32052" y="147318"/>
            <a:ext cx="2839377" cy="908601"/>
          </a:xfrm>
          <a:prstGeom prst="rect">
            <a:avLst/>
          </a:prstGeom>
        </p:spPr>
      </p:pic>
    </p:spTree>
    <p:extLst>
      <p:ext uri="{BB962C8B-B14F-4D97-AF65-F5344CB8AC3E}">
        <p14:creationId xmlns:p14="http://schemas.microsoft.com/office/powerpoint/2010/main" val="32214637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Duplicate data in a report: Typical usage</a:t>
            </a:r>
          </a:p>
          <a:p>
            <a:pPr lvl="1"/>
            <a:r>
              <a:rPr lang="en-US" kern="0" dirty="0"/>
              <a:t>Display a summary chart followed by details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06120711-A1BB-4C01-A8EE-D9E3864BCF7F}"/>
              </a:ext>
            </a:extLst>
          </p:cNvPr>
          <p:cNvPicPr>
            <a:picLocks noChangeAspect="1"/>
          </p:cNvPicPr>
          <p:nvPr/>
        </p:nvPicPr>
        <p:blipFill>
          <a:blip r:embed="rId6"/>
          <a:stretch>
            <a:fillRect/>
          </a:stretch>
        </p:blipFill>
        <p:spPr>
          <a:xfrm>
            <a:off x="232744" y="2265788"/>
            <a:ext cx="5773609" cy="2658306"/>
          </a:xfrm>
          <a:prstGeom prst="rect">
            <a:avLst/>
          </a:prstGeom>
        </p:spPr>
      </p:pic>
      <p:pic>
        <p:nvPicPr>
          <p:cNvPr id="10" name="Picture 9">
            <a:extLst>
              <a:ext uri="{FF2B5EF4-FFF2-40B4-BE49-F238E27FC236}">
                <a16:creationId xmlns:a16="http://schemas.microsoft.com/office/drawing/2014/main" id="{8EB528BC-41AD-460B-8396-794026FA55D5}"/>
              </a:ext>
            </a:extLst>
          </p:cNvPr>
          <p:cNvPicPr>
            <a:picLocks noChangeAspect="1"/>
          </p:cNvPicPr>
          <p:nvPr/>
        </p:nvPicPr>
        <p:blipFill>
          <a:blip r:embed="rId7"/>
          <a:stretch>
            <a:fillRect/>
          </a:stretch>
        </p:blipFill>
        <p:spPr>
          <a:xfrm>
            <a:off x="6190634" y="2398427"/>
            <a:ext cx="5218532" cy="3333557"/>
          </a:xfrm>
          <a:prstGeom prst="rect">
            <a:avLst/>
          </a:prstGeom>
        </p:spPr>
      </p:pic>
    </p:spTree>
    <p:extLst>
      <p:ext uri="{BB962C8B-B14F-4D97-AF65-F5344CB8AC3E}">
        <p14:creationId xmlns:p14="http://schemas.microsoft.com/office/powerpoint/2010/main" val="21060409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View reports in a browser with Genero Report Viewer for HTML5</a:t>
            </a:r>
            <a:endParaRPr lang="fr-FR" kern="0" dirty="0"/>
          </a:p>
          <a:p>
            <a:pPr lvl="1"/>
            <a:r>
              <a:rPr lang="fr-FR" kern="0" dirty="0"/>
              <a:t>Equivalent to the Report Viewer (GRV) embedded in GDC</a:t>
            </a:r>
          </a:p>
          <a:p>
            <a:pPr lvl="1"/>
            <a:r>
              <a:rPr lang="fr-FR" kern="0" dirty="0"/>
              <a:t>You can start viewing the report as it continues to stream</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3.10 Feature</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6098BE35-05D1-4B1A-93CB-A9DBACA93712}"/>
              </a:ext>
            </a:extLst>
          </p:cNvPr>
          <p:cNvPicPr>
            <a:picLocks noChangeAspect="1"/>
          </p:cNvPicPr>
          <p:nvPr/>
        </p:nvPicPr>
        <p:blipFill>
          <a:blip r:embed="rId6"/>
          <a:stretch>
            <a:fillRect/>
          </a:stretch>
        </p:blipFill>
        <p:spPr>
          <a:xfrm>
            <a:off x="2839084" y="2559270"/>
            <a:ext cx="6513831" cy="2952328"/>
          </a:xfrm>
          <a:prstGeom prst="rect">
            <a:avLst/>
          </a:prstGeom>
        </p:spPr>
      </p:pic>
    </p:spTree>
    <p:extLst>
      <p:ext uri="{BB962C8B-B14F-4D97-AF65-F5344CB8AC3E}">
        <p14:creationId xmlns:p14="http://schemas.microsoft.com/office/powerpoint/2010/main" val="6872072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Demo program ‘OrderReport.4gl’</a:t>
            </a:r>
          </a:p>
          <a:p>
            <a:pPr lvl="1"/>
            <a:r>
              <a:rPr lang="en-US" kern="0" dirty="0"/>
              <a:t>CALL fgl_report_getBrowserURL (new in 3.20)</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Simple/Default setup</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D6A9984-C6CC-4E3C-A572-57889EB061C8}"/>
              </a:ext>
            </a:extLst>
          </p:cNvPr>
          <p:cNvPicPr>
            <a:picLocks noChangeAspect="1"/>
          </p:cNvPicPr>
          <p:nvPr/>
        </p:nvPicPr>
        <p:blipFill>
          <a:blip r:embed="rId6"/>
          <a:stretch>
            <a:fillRect/>
          </a:stretch>
        </p:blipFill>
        <p:spPr>
          <a:xfrm>
            <a:off x="590300" y="2576522"/>
            <a:ext cx="11011400" cy="1554607"/>
          </a:xfrm>
          <a:prstGeom prst="rect">
            <a:avLst/>
          </a:prstGeom>
        </p:spPr>
      </p:pic>
    </p:spTree>
    <p:extLst>
      <p:ext uri="{BB962C8B-B14F-4D97-AF65-F5344CB8AC3E}">
        <p14:creationId xmlns:p14="http://schemas.microsoft.com/office/powerpoint/2010/main" val="41443940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You can change these values if required by calling some additional APIs</a:t>
            </a:r>
          </a:p>
          <a:p>
            <a:pPr lvl="1"/>
            <a:r>
              <a:rPr lang="en-US" kern="0" dirty="0"/>
              <a:t>The complete GREDIR/viewer directory can be copied and modified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Customization</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1BE814B7-E70D-44E5-94BA-846B1600FCD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8" name="Picture 7">
            <a:extLst>
              <a:ext uri="{FF2B5EF4-FFF2-40B4-BE49-F238E27FC236}">
                <a16:creationId xmlns:a16="http://schemas.microsoft.com/office/drawing/2014/main" id="{B2675F64-C7CF-4ACD-985E-9743891F1E8F}"/>
              </a:ext>
            </a:extLst>
          </p:cNvPr>
          <p:cNvPicPr>
            <a:picLocks noChangeAspect="1"/>
          </p:cNvPicPr>
          <p:nvPr/>
        </p:nvPicPr>
        <p:blipFill>
          <a:blip r:embed="rId7"/>
          <a:stretch>
            <a:fillRect/>
          </a:stretch>
        </p:blipFill>
        <p:spPr>
          <a:xfrm>
            <a:off x="215910" y="2889808"/>
            <a:ext cx="5880090" cy="2238004"/>
          </a:xfrm>
          <a:prstGeom prst="rect">
            <a:avLst/>
          </a:prstGeom>
        </p:spPr>
      </p:pic>
      <p:pic>
        <p:nvPicPr>
          <p:cNvPr id="9" name="Picture 8">
            <a:extLst>
              <a:ext uri="{FF2B5EF4-FFF2-40B4-BE49-F238E27FC236}">
                <a16:creationId xmlns:a16="http://schemas.microsoft.com/office/drawing/2014/main" id="{39C87CA1-2663-47E6-A14E-EEC3F1123CFD}"/>
              </a:ext>
            </a:extLst>
          </p:cNvPr>
          <p:cNvPicPr>
            <a:picLocks noChangeAspect="1"/>
          </p:cNvPicPr>
          <p:nvPr/>
        </p:nvPicPr>
        <p:blipFill>
          <a:blip r:embed="rId8"/>
          <a:stretch>
            <a:fillRect/>
          </a:stretch>
        </p:blipFill>
        <p:spPr>
          <a:xfrm>
            <a:off x="6339636" y="2008095"/>
            <a:ext cx="5687037" cy="3939704"/>
          </a:xfrm>
          <a:prstGeom prst="rect">
            <a:avLst/>
          </a:prstGeom>
        </p:spPr>
      </p:pic>
    </p:spTree>
    <p:extLst>
      <p:ext uri="{BB962C8B-B14F-4D97-AF65-F5344CB8AC3E}">
        <p14:creationId xmlns:p14="http://schemas.microsoft.com/office/powerpoint/2010/main" val="22619835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The browser directory and URL, and the font directory and URL, are automatically set under prefix ‘$(connector.uri)/ua/report/’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Default Environment (Non-Distributed or Local-Distributed Mode)</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e 10">
            <a:extLst>
              <a:ext uri="{FF2B5EF4-FFF2-40B4-BE49-F238E27FC236}">
                <a16:creationId xmlns:a16="http://schemas.microsoft.com/office/drawing/2014/main" id="{A7CDAE0C-9AC6-4DE3-A5D4-BF52F0FA4091}"/>
              </a:ext>
            </a:extLst>
          </p:cNvPr>
          <p:cNvGraphicFramePr>
            <a:graphicFrameLocks noGrp="1"/>
          </p:cNvGraphicFramePr>
          <p:nvPr>
            <p:extLst>
              <p:ext uri="{D42A27DB-BD31-4B8C-83A1-F6EECF244321}">
                <p14:modId xmlns:p14="http://schemas.microsoft.com/office/powerpoint/2010/main" val="2988271428"/>
              </p:ext>
            </p:extLst>
          </p:nvPr>
        </p:nvGraphicFramePr>
        <p:xfrm>
          <a:off x="286871" y="2058395"/>
          <a:ext cx="11510684" cy="3571240"/>
        </p:xfrm>
        <a:graphic>
          <a:graphicData uri="http://schemas.openxmlformats.org/drawingml/2006/table">
            <a:tbl>
              <a:tblPr firstRow="1" bandRow="1">
                <a:tableStyleId>{5C22544A-7EE6-4342-B048-85BDC9FD1C3A}</a:tableStyleId>
              </a:tblPr>
              <a:tblGrid>
                <a:gridCol w="3289086">
                  <a:extLst>
                    <a:ext uri="{9D8B030D-6E8A-4147-A177-3AD203B41FA5}">
                      <a16:colId xmlns:a16="http://schemas.microsoft.com/office/drawing/2014/main" val="36324960"/>
                    </a:ext>
                  </a:extLst>
                </a:gridCol>
                <a:gridCol w="1808843">
                  <a:extLst>
                    <a:ext uri="{9D8B030D-6E8A-4147-A177-3AD203B41FA5}">
                      <a16:colId xmlns:a16="http://schemas.microsoft.com/office/drawing/2014/main" val="2836675875"/>
                    </a:ext>
                  </a:extLst>
                </a:gridCol>
                <a:gridCol w="3535084">
                  <a:extLst>
                    <a:ext uri="{9D8B030D-6E8A-4147-A177-3AD203B41FA5}">
                      <a16:colId xmlns:a16="http://schemas.microsoft.com/office/drawing/2014/main" val="3215980936"/>
                    </a:ext>
                  </a:extLst>
                </a:gridCol>
                <a:gridCol w="2877671">
                  <a:extLst>
                    <a:ext uri="{9D8B030D-6E8A-4147-A177-3AD203B41FA5}">
                      <a16:colId xmlns:a16="http://schemas.microsoft.com/office/drawing/2014/main" val="3285667045"/>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Env. Variable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Description</a:t>
                      </a:r>
                    </a:p>
                  </a:txBody>
                  <a:tcPr/>
                </a:tc>
                <a:tc>
                  <a:txBody>
                    <a:bodyPr/>
                    <a:lstStyle/>
                    <a:p>
                      <a:r>
                        <a:rPr lang="en-US" sz="1600" dirty="0"/>
                        <a:t>Example</a:t>
                      </a:r>
                    </a:p>
                  </a:txBody>
                  <a:tcPr/>
                </a:tc>
                <a:tc>
                  <a:txBody>
                    <a:bodyPr/>
                    <a:lstStyle/>
                    <a:p>
                      <a:r>
                        <a:rPr lang="en-US" sz="1600" dirty="0"/>
                        <a:t>Location</a:t>
                      </a:r>
                    </a:p>
                  </a:txBody>
                  <a:tcPr/>
                </a:tc>
                <a:extLst>
                  <a:ext uri="{0D108BD9-81ED-4DB2-BD59-A6C34878D82A}">
                    <a16:rowId xmlns:a16="http://schemas.microsoft.com/office/drawing/2014/main" val="1756041454"/>
                  </a:ext>
                </a:extLst>
              </a:tr>
              <a:tr h="370840">
                <a:tc>
                  <a:txBody>
                    <a:bodyPr/>
                    <a:lstStyle/>
                    <a:p>
                      <a:r>
                        <a:rPr lang="en-US" sz="1600" b="0" i="0" kern="1200" dirty="0">
                          <a:solidFill>
                            <a:schemeClr val="dk1"/>
                          </a:solidFill>
                          <a:effectLst/>
                          <a:latin typeface="+mn-lt"/>
                          <a:ea typeface="+mn-ea"/>
                          <a:cs typeface="+mn-cs"/>
                        </a:rPr>
                        <a:t>GRE_REPORT_VIEWER_URL_PREFIX</a:t>
                      </a:r>
                      <a:endParaRPr lang="en-US" sz="1600" dirty="0"/>
                    </a:p>
                  </a:txBody>
                  <a:tcPr/>
                </a:tc>
                <a:tc>
                  <a:txBody>
                    <a:bodyPr/>
                    <a:lstStyle/>
                    <a:p>
                      <a:r>
                        <a:rPr lang="en-US" sz="1600" b="0" i="0" kern="1200" dirty="0">
                          <a:solidFill>
                            <a:schemeClr val="dk1"/>
                          </a:solidFill>
                          <a:effectLst/>
                          <a:latin typeface="+mn-lt"/>
                          <a:ea typeface="+mn-ea"/>
                          <a:cs typeface="+mn-cs"/>
                        </a:rPr>
                        <a:t>URL prefix of Genero Report Viewer for HTML5</a:t>
                      </a:r>
                      <a:endParaRPr lang="en-US" sz="1600" dirty="0"/>
                    </a:p>
                  </a:txBody>
                  <a:tcPr/>
                </a:tc>
                <a:tc>
                  <a:txBody>
                    <a:bodyPr/>
                    <a:lstStyle/>
                    <a:p>
                      <a:r>
                        <a:rPr lang="en-US" sz="1600" dirty="0"/>
                        <a:t>http://localhost:6394/ua/report/viewer</a:t>
                      </a:r>
                    </a:p>
                  </a:txBody>
                  <a:tcPr/>
                </a:tc>
                <a:tc>
                  <a:txBody>
                    <a:bodyPr/>
                    <a:lstStyle/>
                    <a:p>
                      <a:r>
                        <a:rPr lang="en-US" sz="1600" dirty="0"/>
                        <a:t>GREDIR/viewer</a:t>
                      </a:r>
                    </a:p>
                  </a:txBody>
                  <a:tcPr/>
                </a:tc>
                <a:extLst>
                  <a:ext uri="{0D108BD9-81ED-4DB2-BD59-A6C34878D82A}">
                    <a16:rowId xmlns:a16="http://schemas.microsoft.com/office/drawing/2014/main" val="2364290686"/>
                  </a:ext>
                </a:extLst>
              </a:tr>
              <a:tr h="370840">
                <a:tc>
                  <a:txBody>
                    <a:bodyPr/>
                    <a:lstStyle/>
                    <a:p>
                      <a:r>
                        <a:rPr lang="en-US" sz="1600" b="0" i="0" kern="1200" dirty="0">
                          <a:solidFill>
                            <a:schemeClr val="dk1"/>
                          </a:solidFill>
                          <a:effectLst/>
                          <a:latin typeface="+mn-lt"/>
                          <a:ea typeface="+mn-ea"/>
                          <a:cs typeface="+mn-cs"/>
                        </a:rPr>
                        <a:t>GRE_PRIVATE_URL_PREFIX</a:t>
                      </a:r>
                      <a:endParaRPr lang="en-US" sz="1600" dirty="0"/>
                    </a:p>
                  </a:txBody>
                  <a:tcPr/>
                </a:tc>
                <a:tc>
                  <a:txBody>
                    <a:bodyPr/>
                    <a:lstStyle/>
                    <a:p>
                      <a:r>
                        <a:rPr lang="en-US" sz="1600" dirty="0"/>
                        <a:t>Private URL prefix	</a:t>
                      </a:r>
                    </a:p>
                  </a:txBody>
                  <a:tcPr/>
                </a:tc>
                <a:tc>
                  <a:txBody>
                    <a:bodyPr/>
                    <a:lstStyle/>
                    <a:p>
                      <a:r>
                        <a:rPr lang="en-US" sz="1600" dirty="0"/>
                        <a:t>http://localhost:6394/ua/report/private/9be6b38671...</a:t>
                      </a:r>
                    </a:p>
                  </a:txBody>
                  <a:tcPr/>
                </a:tc>
                <a:tc>
                  <a:txBody>
                    <a:bodyPr/>
                    <a:lstStyle/>
                    <a:p>
                      <a:r>
                        <a:rPr lang="en-US" sz="1800" b="0" i="0" kern="1200" dirty="0">
                          <a:solidFill>
                            <a:schemeClr val="dk1"/>
                          </a:solidFill>
                          <a:effectLst/>
                          <a:latin typeface="+mn-lt"/>
                          <a:ea typeface="+mn-ea"/>
                          <a:cs typeface="+mn-cs"/>
                        </a:rPr>
                        <a:t>APPDATA/tmp/</a:t>
                      </a:r>
                      <a:r>
                        <a:rPr lang="en-US" sz="1800" b="0" i="1" kern="1200" dirty="0">
                          <a:solidFill>
                            <a:schemeClr val="dk1"/>
                          </a:solidFill>
                          <a:effectLst/>
                          <a:latin typeface="+mn-lt"/>
                          <a:ea typeface="+mn-ea"/>
                          <a:cs typeface="+mn-cs"/>
                        </a:rPr>
                        <a:t>dispatcher_name</a:t>
                      </a:r>
                      <a:r>
                        <a:rPr lang="en-US" sz="1800" b="0" i="0" kern="1200" dirty="0">
                          <a:solidFill>
                            <a:schemeClr val="dk1"/>
                          </a:solidFill>
                          <a:effectLst/>
                          <a:latin typeface="+mn-lt"/>
                          <a:ea typeface="+mn-ea"/>
                          <a:cs typeface="+mn-cs"/>
                        </a:rPr>
                        <a:t>/$(session.id)/reports</a:t>
                      </a:r>
                      <a:endParaRPr lang="en-US" sz="1600" dirty="0"/>
                    </a:p>
                  </a:txBody>
                  <a:tcPr/>
                </a:tc>
                <a:extLst>
                  <a:ext uri="{0D108BD9-81ED-4DB2-BD59-A6C34878D82A}">
                    <a16:rowId xmlns:a16="http://schemas.microsoft.com/office/drawing/2014/main" val="1155954759"/>
                  </a:ext>
                </a:extLst>
              </a:tr>
              <a:tr h="370840">
                <a:tc>
                  <a:txBody>
                    <a:bodyPr/>
                    <a:lstStyle/>
                    <a:p>
                      <a:r>
                        <a:rPr lang="en-US" sz="1600" b="0" i="0" kern="1200" dirty="0">
                          <a:solidFill>
                            <a:schemeClr val="dk1"/>
                          </a:solidFill>
                          <a:effectLst/>
                          <a:latin typeface="+mn-lt"/>
                          <a:ea typeface="+mn-ea"/>
                          <a:cs typeface="+mn-cs"/>
                        </a:rPr>
                        <a:t>GRE_PUBLIC_URL_PREFIX</a:t>
                      </a:r>
                      <a:endParaRPr lang="en-US" sz="1600" dirty="0"/>
                    </a:p>
                  </a:txBody>
                  <a:tcPr/>
                </a:tc>
                <a:tc>
                  <a:txBody>
                    <a:bodyPr/>
                    <a:lstStyle/>
                    <a:p>
                      <a:r>
                        <a:rPr lang="en-US" sz="1600" dirty="0"/>
                        <a:t>Public URL prefix	</a:t>
                      </a:r>
                    </a:p>
                  </a:txBody>
                  <a:tcPr/>
                </a:tc>
                <a:tc>
                  <a:txBody>
                    <a:bodyPr/>
                    <a:lstStyle/>
                    <a:p>
                      <a:r>
                        <a:rPr lang="en-US" sz="1600" dirty="0"/>
                        <a:t>http://localhost:6394/ua/report/public</a:t>
                      </a:r>
                    </a:p>
                  </a:txBody>
                  <a:tcPr/>
                </a:tc>
                <a:tc>
                  <a:txBody>
                    <a:bodyPr/>
                    <a:lstStyle/>
                    <a:p>
                      <a:r>
                        <a:rPr lang="en-US" sz="1800" b="0" i="0" kern="1200" dirty="0">
                          <a:solidFill>
                            <a:schemeClr val="dk1"/>
                          </a:solidFill>
                          <a:effectLst/>
                          <a:latin typeface="+mn-lt"/>
                          <a:ea typeface="+mn-ea"/>
                          <a:cs typeface="+mn-cs"/>
                        </a:rPr>
                        <a:t>APPDATA/public</a:t>
                      </a:r>
                      <a:endParaRPr lang="en-US" sz="1600" dirty="0"/>
                    </a:p>
                  </a:txBody>
                  <a:tcPr/>
                </a:tc>
                <a:extLst>
                  <a:ext uri="{0D108BD9-81ED-4DB2-BD59-A6C34878D82A}">
                    <a16:rowId xmlns:a16="http://schemas.microsoft.com/office/drawing/2014/main" val="1408398759"/>
                  </a:ext>
                </a:extLst>
              </a:tr>
              <a:tr h="370840">
                <a:tc>
                  <a:txBody>
                    <a:bodyPr/>
                    <a:lstStyle/>
                    <a:p>
                      <a:r>
                        <a:rPr lang="en-US" sz="1600" b="0" i="0" kern="1200" dirty="0">
                          <a:solidFill>
                            <a:schemeClr val="dk1"/>
                          </a:solidFill>
                          <a:effectLst/>
                          <a:latin typeface="+mn-lt"/>
                          <a:ea typeface="+mn-ea"/>
                          <a:cs typeface="+mn-cs"/>
                        </a:rPr>
                        <a:t>GRE_PRIVATE_DIR</a:t>
                      </a:r>
                      <a:endParaRPr lang="en-US" sz="1600" dirty="0"/>
                    </a:p>
                  </a:txBody>
                  <a:tcPr/>
                </a:tc>
                <a:tc>
                  <a:txBody>
                    <a:bodyPr/>
                    <a:lstStyle/>
                    <a:p>
                      <a:r>
                        <a:rPr lang="en-US" sz="1600" dirty="0"/>
                        <a:t>Private resource directory</a:t>
                      </a:r>
                    </a:p>
                  </a:txBody>
                  <a:tcPr/>
                </a:tc>
                <a:tc>
                  <a:txBody>
                    <a:bodyPr/>
                    <a:lstStyle/>
                    <a:p>
                      <a:r>
                        <a:rPr lang="en-US" sz="1600" dirty="0"/>
                        <a:t>private/89be6b3867148e738f…</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kern="1200" dirty="0">
                          <a:solidFill>
                            <a:schemeClr val="dk1"/>
                          </a:solidFill>
                          <a:effectLst/>
                          <a:latin typeface="+mn-lt"/>
                          <a:ea typeface="+mn-ea"/>
                          <a:cs typeface="+mn-cs"/>
                        </a:rPr>
                        <a:t>APPDATA/tmp/</a:t>
                      </a:r>
                      <a:r>
                        <a:rPr lang="en-US" sz="1600" b="0" i="1" kern="1200" dirty="0">
                          <a:solidFill>
                            <a:schemeClr val="dk1"/>
                          </a:solidFill>
                          <a:effectLst/>
                          <a:latin typeface="+mn-lt"/>
                          <a:ea typeface="+mn-ea"/>
                          <a:cs typeface="+mn-cs"/>
                        </a:rPr>
                        <a:t>dispatcher_name</a:t>
                      </a:r>
                      <a:r>
                        <a:rPr lang="en-US" sz="1600" b="0" i="0" kern="1200" dirty="0">
                          <a:solidFill>
                            <a:schemeClr val="dk1"/>
                          </a:solidFill>
                          <a:effectLst/>
                          <a:latin typeface="+mn-lt"/>
                          <a:ea typeface="+mn-ea"/>
                          <a:cs typeface="+mn-cs"/>
                        </a:rPr>
                        <a:t>/$(session.id)/reports</a:t>
                      </a:r>
                      <a:endParaRPr lang="en-US" sz="1400" dirty="0"/>
                    </a:p>
                  </a:txBody>
                  <a:tcPr/>
                </a:tc>
                <a:extLst>
                  <a:ext uri="{0D108BD9-81ED-4DB2-BD59-A6C34878D82A}">
                    <a16:rowId xmlns:a16="http://schemas.microsoft.com/office/drawing/2014/main" val="2249521858"/>
                  </a:ext>
                </a:extLst>
              </a:tr>
              <a:tr h="370840">
                <a:tc>
                  <a:txBody>
                    <a:bodyPr/>
                    <a:lstStyle/>
                    <a:p>
                      <a:r>
                        <a:rPr lang="en-US" sz="1600" b="0" i="0" kern="1200" dirty="0">
                          <a:solidFill>
                            <a:schemeClr val="dk1"/>
                          </a:solidFill>
                          <a:effectLst/>
                          <a:latin typeface="+mn-lt"/>
                          <a:ea typeface="+mn-ea"/>
                          <a:cs typeface="+mn-cs"/>
                        </a:rPr>
                        <a:t>GRE_PUBLIC_DIR</a:t>
                      </a:r>
                      <a:endParaRPr lang="en-US" sz="1600" dirty="0"/>
                    </a:p>
                  </a:txBody>
                  <a:tcPr/>
                </a:tc>
                <a:tc>
                  <a:txBody>
                    <a:bodyPr/>
                    <a:lstStyle/>
                    <a:p>
                      <a:r>
                        <a:rPr lang="en-US" sz="1600" dirty="0"/>
                        <a:t>Public resource directory</a:t>
                      </a:r>
                    </a:p>
                  </a:txBody>
                  <a:tcPr/>
                </a:tc>
                <a:tc>
                  <a:txBody>
                    <a:bodyPr/>
                    <a:lstStyle/>
                    <a:p>
                      <a:r>
                        <a:rPr lang="en-US" sz="1600" dirty="0"/>
                        <a:t>public</a:t>
                      </a:r>
                    </a:p>
                  </a:txBody>
                  <a:tcPr/>
                </a:tc>
                <a:tc>
                  <a:txBody>
                    <a:bodyPr/>
                    <a:lstStyle/>
                    <a:p>
                      <a:r>
                        <a:rPr lang="en-US" sz="1800" b="0" i="0" kern="1200" dirty="0">
                          <a:solidFill>
                            <a:schemeClr val="dk1"/>
                          </a:solidFill>
                          <a:effectLst/>
                          <a:latin typeface="+mn-lt"/>
                          <a:ea typeface="+mn-ea"/>
                          <a:cs typeface="+mn-cs"/>
                        </a:rPr>
                        <a:t>APPDATA/public</a:t>
                      </a:r>
                      <a:endParaRPr lang="en-US" sz="1600" dirty="0"/>
                    </a:p>
                  </a:txBody>
                  <a:tcPr/>
                </a:tc>
                <a:extLst>
                  <a:ext uri="{0D108BD9-81ED-4DB2-BD59-A6C34878D82A}">
                    <a16:rowId xmlns:a16="http://schemas.microsoft.com/office/drawing/2014/main" val="191734327"/>
                  </a:ext>
                </a:extLst>
              </a:tr>
            </a:tbl>
          </a:graphicData>
        </a:graphic>
      </p:graphicFrame>
    </p:spTree>
    <p:extLst>
      <p:ext uri="{BB962C8B-B14F-4D97-AF65-F5344CB8AC3E}">
        <p14:creationId xmlns:p14="http://schemas.microsoft.com/office/powerpoint/2010/main" val="19766002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GRE started as a daemon on Server</a:t>
            </a:r>
            <a:endParaRPr lang="fr-FR" kern="0" dirty="0"/>
          </a:p>
          <a:p>
            <a:pPr lvl="1"/>
            <a:r>
              <a:rPr lang="fr-FR" kern="0" dirty="0"/>
              <a:t> </a:t>
            </a:r>
            <a:r>
              <a:rPr lang="de-DE" kern="0" dirty="0"/>
              <a:t>GREDIR/bin/greportwriter –l &lt;port&gt;</a:t>
            </a:r>
          </a:p>
          <a:p>
            <a:r>
              <a:rPr lang="en-US" kern="0" dirty="0"/>
              <a:t>Genero application connects to the daemon</a:t>
            </a:r>
          </a:p>
          <a:p>
            <a:pPr lvl="1"/>
            <a:r>
              <a:rPr lang="en-US" kern="0" dirty="0"/>
              <a:t>CALL fgl_report_configureDistributedProcessing</a:t>
            </a:r>
          </a:p>
          <a:p>
            <a:pPr lvl="1"/>
            <a:r>
              <a:rPr lang="en-US" kern="0" dirty="0"/>
              <a:t>CALL fgl_report_configureDistributedEnvironment</a:t>
            </a:r>
          </a:p>
          <a:p>
            <a:pPr lvl="1"/>
            <a:r>
              <a:rPr lang="en-US" kern="0" dirty="0"/>
              <a:t>You can also use GRESERVER</a:t>
            </a:r>
          </a:p>
          <a:p>
            <a:r>
              <a:rPr lang="en-US" kern="0" dirty="0"/>
              <a:t>Benefits</a:t>
            </a:r>
          </a:p>
          <a:p>
            <a:pPr lvl="1"/>
            <a:r>
              <a:rPr lang="en-US" kern="0" dirty="0"/>
              <a:t>Faster processing for short documents</a:t>
            </a:r>
          </a:p>
          <a:p>
            <a:pPr lvl="1"/>
            <a:r>
              <a:rPr lang="en-US" kern="0" dirty="0"/>
              <a:t>Improved scalability</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Production preferred mode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21896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Local Distributed</a:t>
            </a:r>
            <a:endParaRPr lang="fr-FR" kern="0" dirty="0"/>
          </a:p>
          <a:p>
            <a:pPr lvl="1"/>
            <a:r>
              <a:rPr lang="en-US" kern="0" dirty="0"/>
              <a:t>JVM is started and initialized only once</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Local vs Remote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1CA1CC5A-2B53-445A-9681-E0C94F26E73A}"/>
              </a:ext>
            </a:extLst>
          </p:cNvPr>
          <p:cNvPicPr>
            <a:picLocks noChangeAspect="1"/>
          </p:cNvPicPr>
          <p:nvPr/>
        </p:nvPicPr>
        <p:blipFill>
          <a:blip r:embed="rId6"/>
          <a:stretch>
            <a:fillRect/>
          </a:stretch>
        </p:blipFill>
        <p:spPr>
          <a:xfrm>
            <a:off x="3007969" y="2386760"/>
            <a:ext cx="6452286" cy="3039593"/>
          </a:xfrm>
          <a:prstGeom prst="rect">
            <a:avLst/>
          </a:prstGeom>
        </p:spPr>
      </p:pic>
    </p:spTree>
    <p:extLst>
      <p:ext uri="{BB962C8B-B14F-4D97-AF65-F5344CB8AC3E}">
        <p14:creationId xmlns:p14="http://schemas.microsoft.com/office/powerpoint/2010/main" val="3769091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buNone/>
            </a:pP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Production preferred mode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3F943AD-B622-4449-8599-3ACD4C4E9EC0}"/>
              </a:ext>
            </a:extLst>
          </p:cNvPr>
          <p:cNvPicPr>
            <a:picLocks noChangeAspect="1"/>
          </p:cNvPicPr>
          <p:nvPr/>
        </p:nvPicPr>
        <p:blipFill>
          <a:blip r:embed="rId6"/>
          <a:stretch>
            <a:fillRect/>
          </a:stretch>
        </p:blipFill>
        <p:spPr>
          <a:xfrm>
            <a:off x="266020" y="1627595"/>
            <a:ext cx="2957513" cy="1277411"/>
          </a:xfrm>
          <a:prstGeom prst="rect">
            <a:avLst/>
          </a:prstGeom>
        </p:spPr>
      </p:pic>
      <p:pic>
        <p:nvPicPr>
          <p:cNvPr id="10" name="Picture 9">
            <a:extLst>
              <a:ext uri="{FF2B5EF4-FFF2-40B4-BE49-F238E27FC236}">
                <a16:creationId xmlns:a16="http://schemas.microsoft.com/office/drawing/2014/main" id="{D85ED202-E000-4A94-AD7A-81980D02B2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9" name="Picture 8">
            <a:extLst>
              <a:ext uri="{FF2B5EF4-FFF2-40B4-BE49-F238E27FC236}">
                <a16:creationId xmlns:a16="http://schemas.microsoft.com/office/drawing/2014/main" id="{F7D6A206-78AE-4095-83AE-418A2038A8F9}"/>
              </a:ext>
            </a:extLst>
          </p:cNvPr>
          <p:cNvPicPr>
            <a:picLocks noChangeAspect="1"/>
          </p:cNvPicPr>
          <p:nvPr/>
        </p:nvPicPr>
        <p:blipFill>
          <a:blip r:embed="rId8"/>
          <a:stretch>
            <a:fillRect/>
          </a:stretch>
        </p:blipFill>
        <p:spPr>
          <a:xfrm>
            <a:off x="4621477" y="1663834"/>
            <a:ext cx="7039237" cy="1856687"/>
          </a:xfrm>
          <a:prstGeom prst="rect">
            <a:avLst/>
          </a:prstGeom>
        </p:spPr>
      </p:pic>
      <p:pic>
        <p:nvPicPr>
          <p:cNvPr id="11" name="Picture 10">
            <a:extLst>
              <a:ext uri="{FF2B5EF4-FFF2-40B4-BE49-F238E27FC236}">
                <a16:creationId xmlns:a16="http://schemas.microsoft.com/office/drawing/2014/main" id="{E80955E9-5DA1-4400-9FE7-80EA537CC0AE}"/>
              </a:ext>
            </a:extLst>
          </p:cNvPr>
          <p:cNvPicPr>
            <a:picLocks noChangeAspect="1"/>
          </p:cNvPicPr>
          <p:nvPr/>
        </p:nvPicPr>
        <p:blipFill>
          <a:blip r:embed="rId9"/>
          <a:stretch>
            <a:fillRect/>
          </a:stretch>
        </p:blipFill>
        <p:spPr>
          <a:xfrm>
            <a:off x="585694" y="3952995"/>
            <a:ext cx="4812150" cy="1450471"/>
          </a:xfrm>
          <a:prstGeom prst="rect">
            <a:avLst/>
          </a:prstGeom>
        </p:spPr>
      </p:pic>
    </p:spTree>
    <p:extLst>
      <p:ext uri="{BB962C8B-B14F-4D97-AF65-F5344CB8AC3E}">
        <p14:creationId xmlns:p14="http://schemas.microsoft.com/office/powerpoint/2010/main" val="23049836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Additional resources</a:t>
            </a:r>
            <a:endParaRPr lang="fr-FR" kern="0" dirty="0"/>
          </a:p>
          <a:p>
            <a:pPr lvl="1"/>
            <a:r>
              <a:rPr lang="en-US" dirty="0"/>
              <a:t>On top of report design files, ensure that the fonts, images, and printers required for the reports are accessible</a:t>
            </a:r>
          </a:p>
          <a:p>
            <a:r>
              <a:rPr lang="en-US" kern="0" dirty="0"/>
              <a:t>Manage the Report Server using a Unix or Windows Service</a:t>
            </a:r>
          </a:p>
          <a:p>
            <a:pPr lvl="1"/>
            <a:r>
              <a:rPr lang="en-US" kern="0" dirty="0"/>
              <a:t>The service can’t die in production mode </a:t>
            </a:r>
          </a:p>
          <a:p>
            <a:pPr lvl="1"/>
            <a:r>
              <a:rPr lang="en-US" kern="0" dirty="0"/>
              <a:t>Example for Linux init.d provided in the samples for this session</a:t>
            </a:r>
          </a:p>
          <a:p>
            <a:r>
              <a:rPr lang="en-US" kern="0" dirty="0"/>
              <a:t>Trap the error properly if the server is not available to produce documents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Recommendations</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A0F58C0D-4C27-40C2-A9BA-04BDCC641428}"/>
              </a:ext>
            </a:extLst>
          </p:cNvPr>
          <p:cNvPicPr>
            <a:picLocks noChangeAspect="1"/>
          </p:cNvPicPr>
          <p:nvPr/>
        </p:nvPicPr>
        <p:blipFill>
          <a:blip r:embed="rId6"/>
          <a:stretch>
            <a:fillRect/>
          </a:stretch>
        </p:blipFill>
        <p:spPr>
          <a:xfrm>
            <a:off x="6951150" y="3861285"/>
            <a:ext cx="3776100" cy="2735036"/>
          </a:xfrm>
          <a:prstGeom prst="rect">
            <a:avLst/>
          </a:prstGeom>
        </p:spPr>
      </p:pic>
    </p:spTree>
    <p:extLst>
      <p:ext uri="{BB962C8B-B14F-4D97-AF65-F5344CB8AC3E}">
        <p14:creationId xmlns:p14="http://schemas.microsoft.com/office/powerpoint/2010/main" val="9777108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Remote Distributed</a:t>
            </a:r>
            <a:endParaRPr lang="fr-FR" kern="0" dirty="0"/>
          </a:p>
          <a:p>
            <a:pPr lvl="1"/>
            <a:r>
              <a:rPr lang="en-US" kern="0" dirty="0"/>
              <a:t>Improved scalability</a:t>
            </a:r>
          </a:p>
          <a:p>
            <a:pPr lvl="2"/>
            <a:r>
              <a:rPr lang="en-US" kern="0" dirty="0"/>
              <a:t>Formatting graphical reports is CPU expensive: can affect performance</a:t>
            </a:r>
          </a:p>
          <a:p>
            <a:pPr lvl="2"/>
            <a:r>
              <a:rPr lang="en-US" kern="0" dirty="0"/>
              <a:t>Offload the report processing to another server</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Local vs Remote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A8156659-546A-45C8-B4CC-998129FE8948}"/>
              </a:ext>
            </a:extLst>
          </p:cNvPr>
          <p:cNvPicPr>
            <a:picLocks noChangeAspect="1"/>
          </p:cNvPicPr>
          <p:nvPr/>
        </p:nvPicPr>
        <p:blipFill>
          <a:blip r:embed="rId6"/>
          <a:stretch>
            <a:fillRect/>
          </a:stretch>
        </p:blipFill>
        <p:spPr>
          <a:xfrm>
            <a:off x="2962583" y="2710597"/>
            <a:ext cx="6266833" cy="3195093"/>
          </a:xfrm>
          <a:prstGeom prst="rect">
            <a:avLst/>
          </a:prstGeom>
        </p:spPr>
      </p:pic>
    </p:spTree>
    <p:extLst>
      <p:ext uri="{BB962C8B-B14F-4D97-AF65-F5344CB8AC3E}">
        <p14:creationId xmlns:p14="http://schemas.microsoft.com/office/powerpoint/2010/main" val="3844488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Inline SubReports </a:t>
            </a:r>
          </a:p>
          <a:p>
            <a:r>
              <a:rPr lang="en-US" kern="0" dirty="0"/>
              <a:t>Non-process-level XML files creation</a:t>
            </a:r>
          </a:p>
          <a:p>
            <a:r>
              <a:rPr lang="en-US" kern="0" dirty="0"/>
              <a:t>Paragraph and Text</a:t>
            </a:r>
            <a:endParaRPr lang="fr-FR" kern="0" dirty="0"/>
          </a:p>
          <a:p>
            <a:r>
              <a:rPr lang="fr-FR" kern="0" dirty="0"/>
              <a:t>RichTextEdit</a:t>
            </a:r>
          </a:p>
          <a:p>
            <a:r>
              <a:rPr lang="fr-FR" kern="0" dirty="0"/>
              <a:t>Report Schema Transformation</a:t>
            </a:r>
          </a:p>
          <a:p>
            <a:r>
              <a:rPr lang="fr-FR" kern="0" dirty="0"/>
              <a:t>Web Viewer</a:t>
            </a:r>
          </a:p>
          <a:p>
            <a:r>
              <a:rPr lang="fr-FR" kern="0" dirty="0"/>
              <a:t>Distributed Mode</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sz="1400" b="0" kern="0" dirty="0"/>
              <a:t>Agenda</a:t>
            </a:r>
            <a:endParaRPr lang="fr-FR" sz="1400" b="0" kern="0" dirty="0"/>
          </a:p>
        </p:txBody>
      </p:sp>
      <p:pic>
        <p:nvPicPr>
          <p:cNvPr id="8" name="Picture 7">
            <a:extLst>
              <a:ext uri="{FF2B5EF4-FFF2-40B4-BE49-F238E27FC236}">
                <a16:creationId xmlns:a16="http://schemas.microsoft.com/office/drawing/2014/main" id="{B26CF07A-46F9-4BEB-B857-CC780156263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287000" y="189091"/>
            <a:ext cx="1647417" cy="1647417"/>
          </a:xfrm>
          <a:prstGeom prst="rect">
            <a:avLst/>
          </a:prstGeom>
        </p:spPr>
      </p:pic>
    </p:spTree>
    <p:extLst>
      <p:ext uri="{BB962C8B-B14F-4D97-AF65-F5344CB8AC3E}">
        <p14:creationId xmlns:p14="http://schemas.microsoft.com/office/powerpoint/2010/main" val="42056152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Place report design documents &amp; resources on the daemon server &amp; start it</a:t>
            </a:r>
          </a:p>
          <a:p>
            <a:pPr lvl="1"/>
            <a:r>
              <a:rPr lang="en-US" kern="0" dirty="0"/>
              <a:t>.4rp files, fonts, images</a:t>
            </a:r>
          </a:p>
          <a:p>
            <a:pPr lvl="1"/>
            <a:r>
              <a:rPr lang="en-US" dirty="0"/>
              <a:t>greportwriter -l 6500</a:t>
            </a:r>
          </a:p>
          <a:p>
            <a:r>
              <a:rPr lang="en-US" dirty="0"/>
              <a:t>Start the GRE remote web server service</a:t>
            </a:r>
          </a:p>
          <a:p>
            <a:pPr lvl="1"/>
            <a:r>
              <a:rPr lang="en-US" dirty="0"/>
              <a:t>To produce any doc type other than SVG</a:t>
            </a:r>
          </a:p>
          <a:p>
            <a:pPr lvl="1"/>
            <a:r>
              <a:rPr lang="en-US" dirty="0"/>
              <a:t>GREDIR/bin/ grehttpd –l 12345</a:t>
            </a:r>
          </a:p>
          <a:p>
            <a:r>
              <a:rPr lang="en-US" kern="0" dirty="0"/>
              <a:t>Configure GAS to proxy the requests</a:t>
            </a:r>
          </a:p>
          <a:p>
            <a:pPr lvl="1"/>
            <a:r>
              <a:rPr lang="en-US" kern="0" dirty="0"/>
              <a:t>&lt;REPORT_REMOTE_URL_PREFIX&gt;http:// PrintServer :12345&lt;…</a:t>
            </a:r>
          </a:p>
          <a:p>
            <a:r>
              <a:rPr lang="en-US" dirty="0"/>
              <a:t>Adapt code to connect to a daemon using the reporting API</a:t>
            </a:r>
          </a:p>
          <a:p>
            <a:pPr lvl="1"/>
            <a:r>
              <a:rPr lang="en-US" kern="0" dirty="0"/>
              <a:t>fgl_report_configureDistributedProcessing("PrintServer",6500)</a:t>
            </a:r>
          </a:p>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Remote Setup</a:t>
            </a:r>
          </a:p>
        </p:txBody>
      </p:sp>
      <p:pic>
        <p:nvPicPr>
          <p:cNvPr id="11" name="Picture 2" descr="Image result for distributed systems icon">
            <a:extLst>
              <a:ext uri="{FF2B5EF4-FFF2-40B4-BE49-F238E27FC236}">
                <a16:creationId xmlns:a16="http://schemas.microsoft.com/office/drawing/2014/main" id="{70701D0A-651E-4F90-AE0D-89DE089AE4E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74651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The url prefix to be used is ‘$(connector.uri)/ua/report-r/’</a:t>
            </a:r>
          </a:p>
          <a:p>
            <a:pPr lvl="1"/>
            <a:r>
              <a:rPr lang="en-US" kern="0" dirty="0"/>
              <a:t>GAS proxies these URLs on the remote server using REPORT_REMOTE_URL_PREFIX specified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Remote Setup</a:t>
            </a:r>
          </a:p>
        </p:txBody>
      </p:sp>
      <p:graphicFrame>
        <p:nvGraphicFramePr>
          <p:cNvPr id="10" name="Table 10">
            <a:extLst>
              <a:ext uri="{FF2B5EF4-FFF2-40B4-BE49-F238E27FC236}">
                <a16:creationId xmlns:a16="http://schemas.microsoft.com/office/drawing/2014/main" id="{A7CDAE0C-9AC6-4DE3-A5D4-BF52F0FA4091}"/>
              </a:ext>
            </a:extLst>
          </p:cNvPr>
          <p:cNvGraphicFramePr>
            <a:graphicFrameLocks noGrp="1"/>
          </p:cNvGraphicFramePr>
          <p:nvPr>
            <p:extLst>
              <p:ext uri="{D42A27DB-BD31-4B8C-83A1-F6EECF244321}">
                <p14:modId xmlns:p14="http://schemas.microsoft.com/office/powerpoint/2010/main" val="602425507"/>
              </p:ext>
            </p:extLst>
          </p:nvPr>
        </p:nvGraphicFramePr>
        <p:xfrm>
          <a:off x="754436" y="2442583"/>
          <a:ext cx="10683128" cy="2960145"/>
        </p:xfrm>
        <a:graphic>
          <a:graphicData uri="http://schemas.openxmlformats.org/drawingml/2006/table">
            <a:tbl>
              <a:tblPr firstRow="1" bandRow="1">
                <a:tableStyleId>{5C22544A-7EE6-4342-B048-85BDC9FD1C3A}</a:tableStyleId>
              </a:tblPr>
              <a:tblGrid>
                <a:gridCol w="3421716">
                  <a:extLst>
                    <a:ext uri="{9D8B030D-6E8A-4147-A177-3AD203B41FA5}">
                      <a16:colId xmlns:a16="http://schemas.microsoft.com/office/drawing/2014/main" val="36324960"/>
                    </a:ext>
                  </a:extLst>
                </a:gridCol>
                <a:gridCol w="2318871">
                  <a:extLst>
                    <a:ext uri="{9D8B030D-6E8A-4147-A177-3AD203B41FA5}">
                      <a16:colId xmlns:a16="http://schemas.microsoft.com/office/drawing/2014/main" val="2836675875"/>
                    </a:ext>
                  </a:extLst>
                </a:gridCol>
                <a:gridCol w="4942541">
                  <a:extLst>
                    <a:ext uri="{9D8B030D-6E8A-4147-A177-3AD203B41FA5}">
                      <a16:colId xmlns:a16="http://schemas.microsoft.com/office/drawing/2014/main" val="3215980936"/>
                    </a:ext>
                  </a:extLst>
                </a:gridCol>
              </a:tblGrid>
              <a:tr h="4177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Env. Variable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Description</a:t>
                      </a:r>
                    </a:p>
                  </a:txBody>
                  <a:tcPr/>
                </a:tc>
                <a:tc>
                  <a:txBody>
                    <a:bodyPr/>
                    <a:lstStyle/>
                    <a:p>
                      <a:r>
                        <a:rPr lang="en-US" sz="1600" dirty="0"/>
                        <a:t>Example</a:t>
                      </a:r>
                    </a:p>
                  </a:txBody>
                  <a:tcPr/>
                </a:tc>
                <a:extLst>
                  <a:ext uri="{0D108BD9-81ED-4DB2-BD59-A6C34878D82A}">
                    <a16:rowId xmlns:a16="http://schemas.microsoft.com/office/drawing/2014/main" val="1756041454"/>
                  </a:ext>
                </a:extLst>
              </a:tr>
              <a:tr h="907205">
                <a:tc>
                  <a:txBody>
                    <a:bodyPr/>
                    <a:lstStyle/>
                    <a:p>
                      <a:r>
                        <a:rPr lang="en-US" sz="1600" b="0" i="0" kern="1200" dirty="0">
                          <a:solidFill>
                            <a:schemeClr val="dk1"/>
                          </a:solidFill>
                          <a:effectLst/>
                          <a:latin typeface="+mn-lt"/>
                          <a:ea typeface="+mn-ea"/>
                          <a:cs typeface="+mn-cs"/>
                        </a:rPr>
                        <a:t>GRE_REPORT_VIEWER_R_URL_PREFIX	</a:t>
                      </a:r>
                      <a:endParaRPr lang="en-US" sz="1600" dirty="0"/>
                    </a:p>
                  </a:txBody>
                  <a:tcPr/>
                </a:tc>
                <a:tc>
                  <a:txBody>
                    <a:bodyPr/>
                    <a:lstStyle/>
                    <a:p>
                      <a:r>
                        <a:rPr lang="en-US" sz="1600" b="0" i="0" kern="1200" dirty="0">
                          <a:solidFill>
                            <a:schemeClr val="dk1"/>
                          </a:solidFill>
                          <a:effectLst/>
                          <a:latin typeface="+mn-lt"/>
                          <a:ea typeface="+mn-ea"/>
                          <a:cs typeface="+mn-cs"/>
                        </a:rPr>
                        <a:t>URL of the server where the GRE daemon is running</a:t>
                      </a:r>
                      <a:endParaRPr lang="en-US" sz="1600" dirty="0"/>
                    </a:p>
                  </a:txBody>
                  <a:tcPr/>
                </a:tc>
                <a:tc>
                  <a:txBody>
                    <a:bodyPr/>
                    <a:lstStyle/>
                    <a:p>
                      <a:r>
                        <a:rPr lang="en-US" sz="1600" dirty="0"/>
                        <a:t>http://localhost:6394/ua/report-r/viewer</a:t>
                      </a:r>
                    </a:p>
                  </a:txBody>
                  <a:tcPr/>
                </a:tc>
                <a:extLst>
                  <a:ext uri="{0D108BD9-81ED-4DB2-BD59-A6C34878D82A}">
                    <a16:rowId xmlns:a16="http://schemas.microsoft.com/office/drawing/2014/main" val="2364290686"/>
                  </a:ext>
                </a:extLst>
              </a:tr>
              <a:tr h="408802">
                <a:tc>
                  <a:txBody>
                    <a:bodyPr/>
                    <a:lstStyle/>
                    <a:p>
                      <a:r>
                        <a:rPr lang="en-US" sz="1600" b="0" i="0" kern="1200" dirty="0">
                          <a:solidFill>
                            <a:schemeClr val="dk1"/>
                          </a:solidFill>
                          <a:effectLst/>
                          <a:latin typeface="+mn-lt"/>
                          <a:ea typeface="+mn-ea"/>
                          <a:cs typeface="+mn-cs"/>
                        </a:rPr>
                        <a:t>GRE_PRIVATE_R_URL_PREFIX</a:t>
                      </a:r>
                      <a:endParaRPr lang="en-US" sz="1600" dirty="0"/>
                    </a:p>
                  </a:txBody>
                  <a:tcPr/>
                </a:tc>
                <a:tc>
                  <a:txBody>
                    <a:bodyPr/>
                    <a:lstStyle/>
                    <a:p>
                      <a:r>
                        <a:rPr lang="en-US" sz="1600" dirty="0"/>
                        <a:t>Private URL prefix	</a:t>
                      </a:r>
                    </a:p>
                  </a:txBody>
                  <a:tcPr/>
                </a:tc>
                <a:tc>
                  <a:txBody>
                    <a:bodyPr/>
                    <a:lstStyle/>
                    <a:p>
                      <a:r>
                        <a:rPr lang="en-US" sz="1600" dirty="0"/>
                        <a:t>http://localhost:6394/ua/report-r/private/9be6b38671...</a:t>
                      </a:r>
                    </a:p>
                  </a:txBody>
                  <a:tcPr/>
                </a:tc>
                <a:extLst>
                  <a:ext uri="{0D108BD9-81ED-4DB2-BD59-A6C34878D82A}">
                    <a16:rowId xmlns:a16="http://schemas.microsoft.com/office/drawing/2014/main" val="1155954759"/>
                  </a:ext>
                </a:extLst>
              </a:tr>
              <a:tr h="408802">
                <a:tc>
                  <a:txBody>
                    <a:bodyPr/>
                    <a:lstStyle/>
                    <a:p>
                      <a:r>
                        <a:rPr lang="en-US" sz="1600" b="0" i="0" kern="1200" dirty="0">
                          <a:solidFill>
                            <a:schemeClr val="dk1"/>
                          </a:solidFill>
                          <a:effectLst/>
                          <a:latin typeface="+mn-lt"/>
                          <a:ea typeface="+mn-ea"/>
                          <a:cs typeface="+mn-cs"/>
                        </a:rPr>
                        <a:t>GRE_PUBLIC_R_URL_PREFIX</a:t>
                      </a:r>
                      <a:endParaRPr lang="en-US" sz="1600" dirty="0"/>
                    </a:p>
                  </a:txBody>
                  <a:tcPr/>
                </a:tc>
                <a:tc>
                  <a:txBody>
                    <a:bodyPr/>
                    <a:lstStyle/>
                    <a:p>
                      <a:r>
                        <a:rPr lang="en-US" sz="1600" dirty="0"/>
                        <a:t>Public URL prefix	</a:t>
                      </a:r>
                    </a:p>
                  </a:txBody>
                  <a:tcPr/>
                </a:tc>
                <a:tc>
                  <a:txBody>
                    <a:bodyPr/>
                    <a:lstStyle/>
                    <a:p>
                      <a:r>
                        <a:rPr lang="en-US" sz="1600" dirty="0"/>
                        <a:t>http://localhost:6394/ua/report-r/public</a:t>
                      </a:r>
                    </a:p>
                  </a:txBody>
                  <a:tcPr/>
                </a:tc>
                <a:extLst>
                  <a:ext uri="{0D108BD9-81ED-4DB2-BD59-A6C34878D82A}">
                    <a16:rowId xmlns:a16="http://schemas.microsoft.com/office/drawing/2014/main" val="1408398759"/>
                  </a:ext>
                </a:extLst>
              </a:tr>
              <a:tr h="408802">
                <a:tc>
                  <a:txBody>
                    <a:bodyPr/>
                    <a:lstStyle/>
                    <a:p>
                      <a:r>
                        <a:rPr lang="en-US" sz="1600" b="0" i="0" kern="1200" dirty="0">
                          <a:solidFill>
                            <a:schemeClr val="dk1"/>
                          </a:solidFill>
                          <a:effectLst/>
                          <a:latin typeface="+mn-lt"/>
                          <a:ea typeface="+mn-ea"/>
                          <a:cs typeface="+mn-cs"/>
                        </a:rPr>
                        <a:t>GRE_PRIVATE_R_DIR</a:t>
                      </a:r>
                      <a:endParaRPr lang="en-US" sz="1600" dirty="0"/>
                    </a:p>
                  </a:txBody>
                  <a:tcPr/>
                </a:tc>
                <a:tc>
                  <a:txBody>
                    <a:bodyPr/>
                    <a:lstStyle/>
                    <a:p>
                      <a:r>
                        <a:rPr lang="en-US" sz="1600" dirty="0"/>
                        <a:t>Private resource directory</a:t>
                      </a:r>
                    </a:p>
                  </a:txBody>
                  <a:tcPr/>
                </a:tc>
                <a:tc>
                  <a:txBody>
                    <a:bodyPr/>
                    <a:lstStyle/>
                    <a:p>
                      <a:r>
                        <a:rPr lang="en-US" sz="1600" dirty="0"/>
                        <a:t>private/89be6b3867148e738f…</a:t>
                      </a:r>
                    </a:p>
                  </a:txBody>
                  <a:tcPr/>
                </a:tc>
                <a:extLst>
                  <a:ext uri="{0D108BD9-81ED-4DB2-BD59-A6C34878D82A}">
                    <a16:rowId xmlns:a16="http://schemas.microsoft.com/office/drawing/2014/main" val="2249521858"/>
                  </a:ext>
                </a:extLst>
              </a:tr>
              <a:tr h="408802">
                <a:tc>
                  <a:txBody>
                    <a:bodyPr/>
                    <a:lstStyle/>
                    <a:p>
                      <a:r>
                        <a:rPr lang="en-US" sz="1600" b="0" i="0" kern="1200" dirty="0">
                          <a:solidFill>
                            <a:schemeClr val="dk1"/>
                          </a:solidFill>
                          <a:effectLst/>
                          <a:latin typeface="+mn-lt"/>
                          <a:ea typeface="+mn-ea"/>
                          <a:cs typeface="+mn-cs"/>
                        </a:rPr>
                        <a:t>GRE_PUBLIC_R_DIR</a:t>
                      </a:r>
                      <a:endParaRPr lang="en-US" sz="1600" dirty="0"/>
                    </a:p>
                  </a:txBody>
                  <a:tcPr/>
                </a:tc>
                <a:tc>
                  <a:txBody>
                    <a:bodyPr/>
                    <a:lstStyle/>
                    <a:p>
                      <a:r>
                        <a:rPr lang="en-US" sz="1600" dirty="0"/>
                        <a:t>Public resource directory</a:t>
                      </a:r>
                    </a:p>
                  </a:txBody>
                  <a:tcPr/>
                </a:tc>
                <a:tc>
                  <a:txBody>
                    <a:bodyPr/>
                    <a:lstStyle/>
                    <a:p>
                      <a:r>
                        <a:rPr lang="en-US" sz="1600" dirty="0"/>
                        <a:t>public</a:t>
                      </a:r>
                    </a:p>
                  </a:txBody>
                  <a:tcPr/>
                </a:tc>
                <a:extLst>
                  <a:ext uri="{0D108BD9-81ED-4DB2-BD59-A6C34878D82A}">
                    <a16:rowId xmlns:a16="http://schemas.microsoft.com/office/drawing/2014/main" val="191734327"/>
                  </a:ext>
                </a:extLst>
              </a:tr>
            </a:tbl>
          </a:graphicData>
        </a:graphic>
      </p:graphicFrame>
      <p:pic>
        <p:nvPicPr>
          <p:cNvPr id="11" name="Picture 2" descr="Image result for distributed systems icon">
            <a:extLst>
              <a:ext uri="{FF2B5EF4-FFF2-40B4-BE49-F238E27FC236}">
                <a16:creationId xmlns:a16="http://schemas.microsoft.com/office/drawing/2014/main" id="{8B22F1A0-6CC3-4ECC-A792-1DE887EAB5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40251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Follow-up suggestions</a:t>
            </a:r>
          </a:p>
        </p:txBody>
      </p:sp>
      <p:pic>
        <p:nvPicPr>
          <p:cNvPr id="11" name="Picture 10">
            <a:extLst>
              <a:ext uri="{FF2B5EF4-FFF2-40B4-BE49-F238E27FC236}">
                <a16:creationId xmlns:a16="http://schemas.microsoft.com/office/drawing/2014/main" id="{84B99FD2-563F-4DFC-84B8-3FA428C87C4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42069" y="57306"/>
            <a:ext cx="1102930" cy="1150303"/>
          </a:xfrm>
          <a:prstGeom prst="rect">
            <a:avLst/>
          </a:prstGeom>
        </p:spPr>
      </p:pic>
      <p:sp>
        <p:nvSpPr>
          <p:cNvPr id="13" name="Espace réservé du contenu 2">
            <a:extLst>
              <a:ext uri="{FF2B5EF4-FFF2-40B4-BE49-F238E27FC236}">
                <a16:creationId xmlns:a16="http://schemas.microsoft.com/office/drawing/2014/main" id="{7BCA1987-08AE-4075-9724-D23DC39CFA2D}"/>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GSTDIR/gst/samples/Reports</a:t>
            </a:r>
          </a:p>
          <a:p>
            <a:pPr lvl="1"/>
            <a:r>
              <a:rPr lang="fr-FR" kern="0" dirty="0"/>
              <a:t>Always updated with the latest features</a:t>
            </a:r>
          </a:p>
          <a:p>
            <a:pPr marL="457200" lvl="1" indent="0">
              <a:buNone/>
            </a:pPr>
            <a:endParaRPr lang="fr-FR" kern="0" dirty="0"/>
          </a:p>
          <a:p>
            <a:r>
              <a:rPr lang="fr-FR" kern="0" dirty="0"/>
              <a:t>Github breakout sample link</a:t>
            </a:r>
          </a:p>
          <a:p>
            <a:pPr lvl="1"/>
            <a:r>
              <a:rPr lang="en-US" dirty="0">
                <a:hlinkClick r:id="rId6"/>
              </a:rPr>
              <a:t>https://github.com/FourJsLG/WWDC2019_BO_A3_GRW</a:t>
            </a:r>
            <a:endParaRPr lang="fr-FR" kern="0" dirty="0"/>
          </a:p>
          <a:p>
            <a:pPr lvl="1"/>
            <a:endParaRPr lang="fr-FR" kern="0" dirty="0"/>
          </a:p>
          <a:p>
            <a:r>
              <a:rPr lang="fr-FR" kern="0" dirty="0"/>
              <a:t>Off the beaten path tutorials &amp; videos</a:t>
            </a:r>
          </a:p>
          <a:p>
            <a:pPr lvl="1"/>
            <a:r>
              <a:rPr lang="en-US" dirty="0">
                <a:hlinkClick r:id="rId7"/>
              </a:rPr>
              <a:t>generoreportwriter.com tutorials</a:t>
            </a:r>
            <a:endParaRPr lang="en-US" dirty="0"/>
          </a:p>
          <a:p>
            <a:pPr lvl="1"/>
            <a:r>
              <a:rPr lang="en-US" kern="0" dirty="0">
                <a:hlinkClick r:id="rId8"/>
              </a:rPr>
              <a:t>Report Writer </a:t>
            </a:r>
            <a:r>
              <a:rPr lang="en-US" kern="0" dirty="0" err="1">
                <a:hlinkClick r:id="rId8"/>
              </a:rPr>
              <a:t>Youtube</a:t>
            </a:r>
            <a:r>
              <a:rPr lang="en-US" kern="0" dirty="0">
                <a:hlinkClick r:id="rId8"/>
              </a:rPr>
              <a:t> Video Tutorials</a:t>
            </a:r>
            <a:r>
              <a:rPr lang="en-US" kern="0" dirty="0"/>
              <a:t>	</a:t>
            </a:r>
          </a:p>
          <a:p>
            <a:pPr lvl="1"/>
            <a:r>
              <a:rPr lang="en-US" kern="0" dirty="0">
                <a:hlinkClick r:id="rId9"/>
              </a:rPr>
              <a:t>Report Writer Templates </a:t>
            </a:r>
            <a:r>
              <a:rPr lang="en-US" kern="0" dirty="0" err="1">
                <a:hlinkClick r:id="rId9"/>
              </a:rPr>
              <a:t>Youtube</a:t>
            </a:r>
            <a:r>
              <a:rPr lang="en-US" kern="0" dirty="0">
                <a:hlinkClick r:id="rId9"/>
              </a:rPr>
              <a:t> Video Tutorials</a:t>
            </a:r>
            <a:r>
              <a:rPr lang="en-US" kern="0" dirty="0"/>
              <a:t>	</a:t>
            </a:r>
          </a:p>
        </p:txBody>
      </p:sp>
    </p:spTree>
    <p:extLst>
      <p:ext uri="{BB962C8B-B14F-4D97-AF65-F5344CB8AC3E}">
        <p14:creationId xmlns:p14="http://schemas.microsoft.com/office/powerpoint/2010/main" val="12855603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Questions?</a:t>
            </a:r>
          </a:p>
        </p:txBody>
      </p:sp>
      <p:sp>
        <p:nvSpPr>
          <p:cNvPr id="9" name="Espace réservé du contenu 2">
            <a:extLst>
              <a:ext uri="{FF2B5EF4-FFF2-40B4-BE49-F238E27FC236}">
                <a16:creationId xmlns:a16="http://schemas.microsoft.com/office/drawing/2014/main" id="{31643543-2FB7-4F30-A376-E3B27D38C9B5}"/>
              </a:ext>
            </a:extLst>
          </p:cNvPr>
          <p:cNvSpPr txBox="1">
            <a:spLocks/>
          </p:cNvSpPr>
          <p:nvPr/>
        </p:nvSpPr>
        <p:spPr>
          <a:xfrm>
            <a:off x="2661978" y="2353672"/>
            <a:ext cx="6868044" cy="2232248"/>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lgn="ctr">
              <a:lnSpc>
                <a:spcPct val="200000"/>
              </a:lnSpc>
              <a:buNone/>
            </a:pPr>
            <a:r>
              <a:rPr lang="fr-FR" sz="7200" kern="0" dirty="0">
                <a:effectLst>
                  <a:outerShdw blurRad="38100" dist="38100" dir="2700000" algn="tl">
                    <a:srgbClr val="000000">
                      <a:alpha val="43137"/>
                    </a:srgbClr>
                  </a:outerShdw>
                </a:effectLst>
              </a:rPr>
              <a:t>Q &amp; A</a:t>
            </a:r>
          </a:p>
        </p:txBody>
      </p:sp>
      <p:pic>
        <p:nvPicPr>
          <p:cNvPr id="10" name="Picture 9">
            <a:extLst>
              <a:ext uri="{FF2B5EF4-FFF2-40B4-BE49-F238E27FC236}">
                <a16:creationId xmlns:a16="http://schemas.microsoft.com/office/drawing/2014/main" id="{B1581583-C597-46D3-8596-9D8FD6F0F9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42839" y="180308"/>
            <a:ext cx="1362205" cy="1362205"/>
          </a:xfrm>
          <a:prstGeom prst="rect">
            <a:avLst/>
          </a:prstGeom>
        </p:spPr>
      </p:pic>
    </p:spTree>
    <p:extLst>
      <p:ext uri="{BB962C8B-B14F-4D97-AF65-F5344CB8AC3E}">
        <p14:creationId xmlns:p14="http://schemas.microsoft.com/office/powerpoint/2010/main" val="31867695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A07DE9A-E05D-4FFA-A22C-60AFD32EB915}"/>
              </a:ext>
            </a:extLst>
          </p:cNvPr>
          <p:cNvPicPr>
            <a:picLocks noGrp="1" noChangeAspect="1"/>
          </p:cNvPicPr>
          <p:nvPr>
            <p:ph idx="1"/>
          </p:nvPr>
        </p:nvPicPr>
        <p:blipFill>
          <a:blip r:embed="rId2"/>
          <a:stretch>
            <a:fillRect/>
          </a:stretch>
        </p:blipFill>
        <p:spPr>
          <a:xfrm>
            <a:off x="342295" y="-1472595"/>
            <a:ext cx="11430000" cy="8572500"/>
          </a:xfrm>
          <a:prstGeom prst="rect">
            <a:avLst/>
          </a:prstGeom>
        </p:spPr>
      </p:pic>
      <p:sp>
        <p:nvSpPr>
          <p:cNvPr id="2" name="TextBox 1">
            <a:extLst>
              <a:ext uri="{FF2B5EF4-FFF2-40B4-BE49-F238E27FC236}">
                <a16:creationId xmlns:a16="http://schemas.microsoft.com/office/drawing/2014/main" id="{270E27B2-4555-4E7B-8ECE-FB7536A4A5A1}"/>
              </a:ext>
            </a:extLst>
          </p:cNvPr>
          <p:cNvSpPr txBox="1"/>
          <p:nvPr/>
        </p:nvSpPr>
        <p:spPr>
          <a:xfrm>
            <a:off x="6096000" y="687010"/>
            <a:ext cx="3754362" cy="1077218"/>
          </a:xfrm>
          <a:prstGeom prst="rect">
            <a:avLst/>
          </a:prstGeom>
          <a:noFill/>
        </p:spPr>
        <p:txBody>
          <a:bodyPr wrap="square" rtlCol="0">
            <a:spAutoFit/>
          </a:bodyPr>
          <a:lstStyle/>
          <a:p>
            <a:r>
              <a:rPr lang="en-US" sz="3200" b="1" dirty="0"/>
              <a:t>Laurent Galais</a:t>
            </a:r>
          </a:p>
          <a:p>
            <a:r>
              <a:rPr lang="en-US" sz="3200" b="1" dirty="0"/>
              <a:t>lg@4js.com</a:t>
            </a:r>
          </a:p>
        </p:txBody>
      </p:sp>
    </p:spTree>
    <p:extLst>
      <p:ext uri="{BB962C8B-B14F-4D97-AF65-F5344CB8AC3E}">
        <p14:creationId xmlns:p14="http://schemas.microsoft.com/office/powerpoint/2010/main" val="6925470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Review on technique used to </a:t>
            </a:r>
            <a:r>
              <a:rPr lang="en-US" kern="0" dirty="0"/>
              <a:t>c</a:t>
            </a:r>
            <a:r>
              <a:rPr lang="en-US" dirty="0"/>
              <a:t>reate a report template from an existing template</a:t>
            </a:r>
            <a:endParaRPr lang="fr-FR" kern="0" dirty="0"/>
          </a:p>
          <a:p>
            <a:pPr lvl="1"/>
            <a:r>
              <a:rPr lang="fr-FR" kern="0" dirty="0"/>
              <a:t> Check everything that Templates have to offer </a:t>
            </a:r>
            <a:r>
              <a:rPr lang="fr-FR" kern="0" dirty="0">
                <a:hlinkClick r:id="rId5"/>
              </a:rPr>
              <a:t>here</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Bonus: Template from template</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Subset of GRW templates feature</a:t>
            </a:r>
          </a:p>
        </p:txBody>
      </p:sp>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76F88AD0-37AC-46B1-8BB3-ABE48C927090}"/>
              </a:ext>
            </a:extLst>
          </p:cNvPr>
          <p:cNvPicPr>
            <a:picLocks noChangeAspect="1"/>
          </p:cNvPicPr>
          <p:nvPr/>
        </p:nvPicPr>
        <p:blipFill>
          <a:blip r:embed="rId7"/>
          <a:stretch>
            <a:fillRect/>
          </a:stretch>
        </p:blipFill>
        <p:spPr>
          <a:xfrm>
            <a:off x="3120020" y="2530581"/>
            <a:ext cx="6228184" cy="3201403"/>
          </a:xfrm>
          <a:prstGeom prst="rect">
            <a:avLst/>
          </a:prstGeom>
        </p:spPr>
      </p:pic>
    </p:spTree>
    <p:extLst>
      <p:ext uri="{BB962C8B-B14F-4D97-AF65-F5344CB8AC3E}">
        <p14:creationId xmlns:p14="http://schemas.microsoft.com/office/powerpoint/2010/main" val="41864473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directory to hold customized templates</a:t>
            </a:r>
          </a:p>
          <a:p>
            <a:pPr lvl="1"/>
            <a:r>
              <a:rPr lang="fr-FR" kern="0" dirty="0"/>
              <a:t> mkdir ‘GRWTemplates’</a:t>
            </a:r>
          </a:p>
          <a:p>
            <a:r>
              <a:rPr lang="en-US" kern="0" dirty="0"/>
              <a:t>Make sure it is configured to be accessible by GST</a:t>
            </a:r>
          </a:p>
          <a:p>
            <a:pPr lvl="1"/>
            <a:r>
              <a:rPr lang="en-US" kern="0" dirty="0"/>
              <a:t>Creatables.conf</a:t>
            </a:r>
            <a:endParaRPr lang="en-US"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Template from template</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Preconfiguration</a:t>
            </a:r>
          </a:p>
        </p:txBody>
      </p:sp>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899FEEF5-ADE6-49F5-A703-35D12EAF71BF}"/>
              </a:ext>
            </a:extLst>
          </p:cNvPr>
          <p:cNvPicPr>
            <a:picLocks noChangeAspect="1"/>
          </p:cNvPicPr>
          <p:nvPr/>
        </p:nvPicPr>
        <p:blipFill>
          <a:blip r:embed="rId6"/>
          <a:stretch>
            <a:fillRect/>
          </a:stretch>
        </p:blipFill>
        <p:spPr>
          <a:xfrm>
            <a:off x="4658861" y="2326679"/>
            <a:ext cx="7391462" cy="3799203"/>
          </a:xfrm>
          <a:prstGeom prst="rect">
            <a:avLst/>
          </a:prstGeom>
        </p:spPr>
      </p:pic>
    </p:spTree>
    <p:extLst>
      <p:ext uri="{BB962C8B-B14F-4D97-AF65-F5344CB8AC3E}">
        <p14:creationId xmlns:p14="http://schemas.microsoft.com/office/powerpoint/2010/main" val="7670442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copy of the templates files and rename them as a 4RT file</a:t>
            </a:r>
          </a:p>
          <a:p>
            <a:pPr lvl="1"/>
            <a:r>
              <a:rPr lang="fr-FR" kern="0" dirty="0"/>
              <a:t>cp favchart.4rp favchart-tpl-201909191645.4rt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Template from template</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1/7</a:t>
            </a:r>
          </a:p>
        </p:txBody>
      </p:sp>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BEA73A8B-A3B2-48DF-9DD3-838D03079210}"/>
              </a:ext>
            </a:extLst>
          </p:cNvPr>
          <p:cNvPicPr>
            <a:picLocks noChangeAspect="1"/>
          </p:cNvPicPr>
          <p:nvPr/>
        </p:nvPicPr>
        <p:blipFill>
          <a:blip r:embed="rId6"/>
          <a:stretch>
            <a:fillRect/>
          </a:stretch>
        </p:blipFill>
        <p:spPr>
          <a:xfrm>
            <a:off x="2383599" y="2180797"/>
            <a:ext cx="7424802" cy="3551187"/>
          </a:xfrm>
          <a:prstGeom prst="rect">
            <a:avLst/>
          </a:prstGeom>
        </p:spPr>
      </p:pic>
    </p:spTree>
    <p:extLst>
      <p:ext uri="{BB962C8B-B14F-4D97-AF65-F5344CB8AC3E}">
        <p14:creationId xmlns:p14="http://schemas.microsoft.com/office/powerpoint/2010/main" val="7800282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Open report template schema (RSD file)</a:t>
            </a:r>
          </a:p>
          <a:p>
            <a:pPr lvl="1"/>
            <a:r>
              <a:rPr lang="en-US" dirty="0"/>
              <a:t>Report template schema definition</a:t>
            </a:r>
          </a:p>
          <a:p>
            <a:pPr lvl="1"/>
            <a:r>
              <a:rPr lang="en-US" dirty="0"/>
              <a:t>Specifies the structure of fields and groups in a template</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Template from template</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2/7</a:t>
            </a:r>
          </a:p>
        </p:txBody>
      </p:sp>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F57294CD-F5AD-42A9-944D-B7A6B8334A55}"/>
              </a:ext>
            </a:extLst>
          </p:cNvPr>
          <p:cNvPicPr>
            <a:picLocks noChangeAspect="1"/>
          </p:cNvPicPr>
          <p:nvPr/>
        </p:nvPicPr>
        <p:blipFill>
          <a:blip r:embed="rId6"/>
          <a:stretch>
            <a:fillRect/>
          </a:stretch>
        </p:blipFill>
        <p:spPr>
          <a:xfrm>
            <a:off x="2534498" y="2728714"/>
            <a:ext cx="7793318" cy="2646125"/>
          </a:xfrm>
          <a:prstGeom prst="rect">
            <a:avLst/>
          </a:prstGeom>
        </p:spPr>
      </p:pic>
    </p:spTree>
    <p:extLst>
      <p:ext uri="{BB962C8B-B14F-4D97-AF65-F5344CB8AC3E}">
        <p14:creationId xmlns:p14="http://schemas.microsoft.com/office/powerpoint/2010/main" val="31645482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Edit and update the report template (4RT) in Report Designer</a:t>
            </a:r>
          </a:p>
          <a:p>
            <a:pPr lvl="1"/>
            <a:r>
              <a:rPr lang="en-US" kern="0" dirty="0"/>
              <a:t>Load RSD file previously created in Data View</a:t>
            </a:r>
          </a:p>
          <a:p>
            <a:pPr lvl="1"/>
            <a:r>
              <a:rPr lang="en-US" kern="0" dirty="0"/>
              <a:t>Organize report structure (put TemplateField objects under fields triggers)</a:t>
            </a:r>
          </a:p>
          <a:p>
            <a:pPr lvl="1"/>
            <a:r>
              <a:rPr lang="en-US" kern="0" dirty="0"/>
              <a:t>Embellish your report – structure should already be there</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3/7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33061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Master report is linked to the subreports</a:t>
            </a:r>
          </a:p>
          <a:p>
            <a:pPr lvl="1"/>
            <a:r>
              <a:rPr lang="en-US" dirty="0"/>
              <a:t>3 or more separate .rdd and .4rp files</a:t>
            </a:r>
          </a:p>
          <a:p>
            <a:pPr lvl="1"/>
            <a:r>
              <a:rPr lang="en-US" kern="0" dirty="0"/>
              <a:t>You can break apart complex designs into smaller reusable parts</a:t>
            </a:r>
          </a:p>
          <a:p>
            <a:pPr lvl="1"/>
            <a:r>
              <a:rPr lang="en-US" kern="0" dirty="0"/>
              <a:t>S</a:t>
            </a:r>
            <a:r>
              <a:rPr lang="en-US" dirty="0"/>
              <a:t>ingle change to a subreport takes immediate effect in multiple master reports</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Pre-3.20 : linked subreports</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3895959-D90D-4989-A840-AE2D0D9854CC}"/>
              </a:ext>
            </a:extLst>
          </p:cNvPr>
          <p:cNvPicPr>
            <a:picLocks noChangeAspect="1"/>
          </p:cNvPicPr>
          <p:nvPr/>
        </p:nvPicPr>
        <p:blipFill>
          <a:blip r:embed="rId6"/>
          <a:stretch>
            <a:fillRect/>
          </a:stretch>
        </p:blipFill>
        <p:spPr>
          <a:xfrm>
            <a:off x="6423353" y="2803911"/>
            <a:ext cx="5571766" cy="3686533"/>
          </a:xfrm>
          <a:prstGeom prst="rect">
            <a:avLst/>
          </a:prstGeom>
        </p:spPr>
      </p:pic>
    </p:spTree>
    <p:extLst>
      <p:ext uri="{BB962C8B-B14F-4D97-AF65-F5344CB8AC3E}">
        <p14:creationId xmlns:p14="http://schemas.microsoft.com/office/powerpoint/2010/main" val="239483042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buNone/>
            </a:pPr>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4/7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1FF70D03-0AFC-4616-8697-73389D3749BD}"/>
              </a:ext>
            </a:extLst>
          </p:cNvPr>
          <p:cNvPicPr>
            <a:picLocks noChangeAspect="1"/>
          </p:cNvPicPr>
          <p:nvPr/>
        </p:nvPicPr>
        <p:blipFill>
          <a:blip r:embed="rId7"/>
          <a:stretch>
            <a:fillRect/>
          </a:stretch>
        </p:blipFill>
        <p:spPr>
          <a:xfrm>
            <a:off x="1372410" y="1881796"/>
            <a:ext cx="9723403" cy="3175999"/>
          </a:xfrm>
          <a:prstGeom prst="rect">
            <a:avLst/>
          </a:prstGeom>
        </p:spPr>
      </p:pic>
    </p:spTree>
    <p:extLst>
      <p:ext uri="{BB962C8B-B14F-4D97-AF65-F5344CB8AC3E}">
        <p14:creationId xmlns:p14="http://schemas.microsoft.com/office/powerpoint/2010/main" val="42289963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buNone/>
            </a:pPr>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5/7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A702239-9B91-49FD-A7C3-6AB73AB8F019}"/>
              </a:ext>
            </a:extLst>
          </p:cNvPr>
          <p:cNvPicPr>
            <a:picLocks noChangeAspect="1"/>
          </p:cNvPicPr>
          <p:nvPr/>
        </p:nvPicPr>
        <p:blipFill>
          <a:blip r:embed="rId7"/>
          <a:stretch>
            <a:fillRect/>
          </a:stretch>
        </p:blipFill>
        <p:spPr>
          <a:xfrm>
            <a:off x="703394" y="1656827"/>
            <a:ext cx="10785211" cy="3247473"/>
          </a:xfrm>
          <a:prstGeom prst="rect">
            <a:avLst/>
          </a:prstGeom>
        </p:spPr>
      </p:pic>
    </p:spTree>
    <p:extLst>
      <p:ext uri="{BB962C8B-B14F-4D97-AF65-F5344CB8AC3E}">
        <p14:creationId xmlns:p14="http://schemas.microsoft.com/office/powerpoint/2010/main" val="40028823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6/7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sp>
        <p:nvSpPr>
          <p:cNvPr id="11" name="Espace réservé du contenu 2">
            <a:extLst>
              <a:ext uri="{FF2B5EF4-FFF2-40B4-BE49-F238E27FC236}">
                <a16:creationId xmlns:a16="http://schemas.microsoft.com/office/drawing/2014/main" id="{6FB3E293-FF6E-4F07-8B31-80B94AD9568B}"/>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Define template properties</a:t>
            </a:r>
          </a:p>
          <a:p>
            <a:pPr lvl="1"/>
            <a:r>
              <a:rPr lang="en-US" dirty="0"/>
              <a:t>Create template properties file (PROP) to specify template name, description and filtering tags</a:t>
            </a:r>
          </a:p>
          <a:p>
            <a:pPr lvl="1"/>
            <a:r>
              <a:rPr lang="en-US" dirty="0"/>
              <a:t>Same name as report template with the extension *.4rt.prop</a:t>
            </a:r>
          </a:p>
        </p:txBody>
      </p:sp>
      <p:pic>
        <p:nvPicPr>
          <p:cNvPr id="7" name="Picture 6">
            <a:extLst>
              <a:ext uri="{FF2B5EF4-FFF2-40B4-BE49-F238E27FC236}">
                <a16:creationId xmlns:a16="http://schemas.microsoft.com/office/drawing/2014/main" id="{0C948FEF-16EE-4F12-922B-45752B1560E0}"/>
              </a:ext>
            </a:extLst>
          </p:cNvPr>
          <p:cNvPicPr>
            <a:picLocks noChangeAspect="1"/>
          </p:cNvPicPr>
          <p:nvPr/>
        </p:nvPicPr>
        <p:blipFill>
          <a:blip r:embed="rId7"/>
          <a:stretch>
            <a:fillRect/>
          </a:stretch>
        </p:blipFill>
        <p:spPr>
          <a:xfrm>
            <a:off x="6811909" y="3006737"/>
            <a:ext cx="5102484" cy="3348171"/>
          </a:xfrm>
          <a:prstGeom prst="rect">
            <a:avLst/>
          </a:prstGeom>
        </p:spPr>
      </p:pic>
    </p:spTree>
    <p:extLst>
      <p:ext uri="{BB962C8B-B14F-4D97-AF65-F5344CB8AC3E}">
        <p14:creationId xmlns:p14="http://schemas.microsoft.com/office/powerpoint/2010/main" val="175876757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6/7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sp>
        <p:nvSpPr>
          <p:cNvPr id="11" name="Espace réservé du contenu 2">
            <a:extLst>
              <a:ext uri="{FF2B5EF4-FFF2-40B4-BE49-F238E27FC236}">
                <a16:creationId xmlns:a16="http://schemas.microsoft.com/office/drawing/2014/main" id="{6FB3E293-FF6E-4F07-8B31-80B94AD9568B}"/>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Adapt your png files (optional)</a:t>
            </a:r>
          </a:p>
        </p:txBody>
      </p:sp>
      <p:pic>
        <p:nvPicPr>
          <p:cNvPr id="8" name="Picture 7">
            <a:extLst>
              <a:ext uri="{FF2B5EF4-FFF2-40B4-BE49-F238E27FC236}">
                <a16:creationId xmlns:a16="http://schemas.microsoft.com/office/drawing/2014/main" id="{03795B3F-3542-4051-967B-AF8CA86982C7}"/>
              </a:ext>
            </a:extLst>
          </p:cNvPr>
          <p:cNvPicPr>
            <a:picLocks noChangeAspect="1"/>
          </p:cNvPicPr>
          <p:nvPr/>
        </p:nvPicPr>
        <p:blipFill>
          <a:blip r:embed="rId7"/>
          <a:stretch>
            <a:fillRect/>
          </a:stretch>
        </p:blipFill>
        <p:spPr>
          <a:xfrm>
            <a:off x="3274799" y="1793409"/>
            <a:ext cx="5642401" cy="3657574"/>
          </a:xfrm>
          <a:prstGeom prst="rect">
            <a:avLst/>
          </a:prstGeom>
        </p:spPr>
      </p:pic>
    </p:spTree>
    <p:extLst>
      <p:ext uri="{BB962C8B-B14F-4D97-AF65-F5344CB8AC3E}">
        <p14:creationId xmlns:p14="http://schemas.microsoft.com/office/powerpoint/2010/main" val="35064365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7/7</a:t>
            </a:r>
          </a:p>
        </p:txBody>
      </p:sp>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sp>
        <p:nvSpPr>
          <p:cNvPr id="9" name="Espace réservé du contenu 2">
            <a:extLst>
              <a:ext uri="{FF2B5EF4-FFF2-40B4-BE49-F238E27FC236}">
                <a16:creationId xmlns:a16="http://schemas.microsoft.com/office/drawing/2014/main" id="{BAF60A88-25A4-4F2E-BC1F-FB25497E5656}"/>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Create template image files</a:t>
            </a:r>
          </a:p>
          <a:p>
            <a:pPr lvl="1"/>
            <a:r>
              <a:rPr lang="en-US" dirty="0"/>
              <a:t>Thumbnail image in the list of templates: </a:t>
            </a:r>
            <a:r>
              <a:rPr lang="en-US" dirty="0">
                <a:latin typeface="Courier New" panose="02070309020205020404" pitchFamily="49" charset="0"/>
                <a:cs typeface="Courier New" panose="02070309020205020404" pitchFamily="49" charset="0"/>
              </a:rPr>
              <a:t>&lt;TEMPLATENAME&gt;.4rt.png</a:t>
            </a:r>
            <a:endParaRPr lang="en-US" dirty="0"/>
          </a:p>
          <a:p>
            <a:r>
              <a:rPr lang="en-US" dirty="0"/>
              <a:t>Reload settings (Tools &gt; Specific Setup &gt; Reload)</a:t>
            </a:r>
          </a:p>
          <a:p>
            <a:endParaRPr lang="en-US" dirty="0"/>
          </a:p>
          <a:p>
            <a:endParaRPr lang="en-US" dirty="0"/>
          </a:p>
          <a:p>
            <a:pPr marL="0" indent="0">
              <a:buNone/>
            </a:pPr>
            <a:endParaRPr lang="en-US" dirty="0"/>
          </a:p>
          <a:p>
            <a:endParaRPr lang="en-US" dirty="0"/>
          </a:p>
          <a:p>
            <a:endParaRPr lang="en-US" dirty="0"/>
          </a:p>
        </p:txBody>
      </p:sp>
      <p:pic>
        <p:nvPicPr>
          <p:cNvPr id="14" name="Picture 13">
            <a:extLst>
              <a:ext uri="{FF2B5EF4-FFF2-40B4-BE49-F238E27FC236}">
                <a16:creationId xmlns:a16="http://schemas.microsoft.com/office/drawing/2014/main" id="{DA113154-1688-4B89-9F33-0DDC2D90B15E}"/>
              </a:ext>
            </a:extLst>
          </p:cNvPr>
          <p:cNvPicPr>
            <a:picLocks noChangeAspect="1"/>
          </p:cNvPicPr>
          <p:nvPr/>
        </p:nvPicPr>
        <p:blipFill>
          <a:blip r:embed="rId6"/>
          <a:stretch>
            <a:fillRect/>
          </a:stretch>
        </p:blipFill>
        <p:spPr>
          <a:xfrm>
            <a:off x="3285238" y="2766989"/>
            <a:ext cx="7131242" cy="2964995"/>
          </a:xfrm>
          <a:prstGeom prst="rect">
            <a:avLst/>
          </a:prstGeom>
        </p:spPr>
      </p:pic>
    </p:spTree>
    <p:extLst>
      <p:ext uri="{BB962C8B-B14F-4D97-AF65-F5344CB8AC3E}">
        <p14:creationId xmlns:p14="http://schemas.microsoft.com/office/powerpoint/2010/main" val="4179849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Subreports </a:t>
            </a:r>
            <a:r>
              <a:rPr lang="en-US" dirty="0"/>
              <a:t>are embedded in the master</a:t>
            </a:r>
            <a:endParaRPr lang="fr-FR" kern="0" dirty="0"/>
          </a:p>
          <a:p>
            <a:pPr lvl="1"/>
            <a:r>
              <a:rPr lang="en-US" dirty="0"/>
              <a:t>One .rdd and one .4rp file</a:t>
            </a:r>
          </a:p>
          <a:p>
            <a:pPr lvl="1"/>
            <a:r>
              <a:rPr lang="en-US" dirty="0"/>
              <a:t>You can now have a single design that has a model that is simple to code that can contains multiple grouped repetitions</a:t>
            </a:r>
          </a:p>
          <a:p>
            <a:pPr lvl="1"/>
            <a:endParaRPr lang="en-US"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8A4BA45F-777B-4F99-A9F3-F80A1A99AC19}"/>
              </a:ext>
            </a:extLst>
          </p:cNvPr>
          <p:cNvPicPr>
            <a:picLocks noChangeAspect="1"/>
          </p:cNvPicPr>
          <p:nvPr/>
        </p:nvPicPr>
        <p:blipFill>
          <a:blip r:embed="rId6"/>
          <a:stretch>
            <a:fillRect/>
          </a:stretch>
        </p:blipFill>
        <p:spPr>
          <a:xfrm>
            <a:off x="6667684" y="2798924"/>
            <a:ext cx="5327435" cy="3620741"/>
          </a:xfrm>
          <a:prstGeom prst="rect">
            <a:avLst/>
          </a:prstGeom>
        </p:spPr>
      </p:pic>
    </p:spTree>
    <p:extLst>
      <p:ext uri="{BB962C8B-B14F-4D97-AF65-F5344CB8AC3E}">
        <p14:creationId xmlns:p14="http://schemas.microsoft.com/office/powerpoint/2010/main" val="3299060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lvl="0">
              <a:defRPr/>
            </a:pPr>
            <a:r>
              <a:rPr lang="en-US" kern="0" dirty="0">
                <a:latin typeface="Century Gothic"/>
              </a:rPr>
              <a:t>New script provided to merge the master and subreports .rdd files into one to be passed to the report designer to produce one .4rp file</a:t>
            </a:r>
          </a:p>
          <a:p>
            <a:pPr lvl="1">
              <a:defRPr/>
            </a:pPr>
            <a:r>
              <a:rPr lang="en-US" dirty="0">
                <a:latin typeface="Century Gothic"/>
              </a:rPr>
              <a:t>gsconvertrdd  rddfilename1.rdd ... rddfilenameN.rddne .rdd</a:t>
            </a:r>
          </a:p>
          <a:p>
            <a:endParaRPr lang="fr-FR" kern="0" dirty="0"/>
          </a:p>
          <a:p>
            <a:pPr marL="0" indent="0">
              <a:buNone/>
            </a:pP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9283CC5E-5E40-4CA7-9436-48CF7CAE547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89615" y="3266033"/>
            <a:ext cx="8688994" cy="1499840"/>
          </a:xfrm>
          <a:prstGeom prst="rect">
            <a:avLst/>
          </a:prstGeom>
        </p:spPr>
      </p:pic>
    </p:spTree>
    <p:extLst>
      <p:ext uri="{BB962C8B-B14F-4D97-AF65-F5344CB8AC3E}">
        <p14:creationId xmlns:p14="http://schemas.microsoft.com/office/powerpoint/2010/main" val="2056023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a:defRPr/>
            </a:pPr>
            <a:r>
              <a:rPr lang="en-US" dirty="0">
                <a:latin typeface="Century Gothic"/>
              </a:rPr>
              <a:t>Data View</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BC591815-5414-43A3-AADE-77903EBDB18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026479" y="1675660"/>
            <a:ext cx="4785008" cy="4378733"/>
          </a:xfrm>
          <a:prstGeom prst="rect">
            <a:avLst/>
          </a:prstGeom>
        </p:spPr>
      </p:pic>
    </p:spTree>
    <p:extLst>
      <p:ext uri="{BB962C8B-B14F-4D97-AF65-F5344CB8AC3E}">
        <p14:creationId xmlns:p14="http://schemas.microsoft.com/office/powerpoint/2010/main" val="605841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a:defRPr/>
            </a:pPr>
            <a:r>
              <a:rPr lang="en-US" dirty="0">
                <a:latin typeface="Century Gothic"/>
              </a:rPr>
              <a:t>The Report Structure view</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F7F0890-A7DB-4800-A4F1-1385E0953EB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06942" y="2052684"/>
            <a:ext cx="4753113" cy="4062366"/>
          </a:xfrm>
          <a:prstGeom prst="rect">
            <a:avLst/>
          </a:prstGeom>
        </p:spPr>
      </p:pic>
    </p:spTree>
    <p:extLst>
      <p:ext uri="{BB962C8B-B14F-4D97-AF65-F5344CB8AC3E}">
        <p14:creationId xmlns:p14="http://schemas.microsoft.com/office/powerpoint/2010/main" val="49934280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6336</TotalTime>
  <Words>3163</Words>
  <Application>Microsoft Office PowerPoint</Application>
  <PresentationFormat>Widescreen</PresentationFormat>
  <Paragraphs>482</Paragraphs>
  <Slides>54</Slides>
  <Notes>53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54</vt:i4>
      </vt:variant>
    </vt:vector>
  </HeadingPairs>
  <TitlesOfParts>
    <vt:vector size="63" baseType="lpstr">
      <vt:lpstr>Arial</vt:lpstr>
      <vt:lpstr>Calibri</vt:lpstr>
      <vt:lpstr>Calibri Light</vt:lpstr>
      <vt:lpstr>Century Gothic</vt:lpstr>
      <vt:lpstr>Courier New</vt:lpstr>
      <vt:lpstr>StarSymbol</vt:lpstr>
      <vt:lpstr>Times New Roman</vt:lpstr>
      <vt:lpstr>Wingdings</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Hobach</dc:creator>
  <cp:lastModifiedBy>Laurent Galais</cp:lastModifiedBy>
  <cp:revision>90</cp:revision>
  <dcterms:created xsi:type="dcterms:W3CDTF">2019-09-09T22:20:50Z</dcterms:created>
  <dcterms:modified xsi:type="dcterms:W3CDTF">2019-10-07T20:01:26Z</dcterms:modified>
</cp:coreProperties>
</file>

<file path=docProps/thumbnail.jpeg>
</file>